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6" r:id="rId3"/>
    <p:sldId id="260" r:id="rId4"/>
    <p:sldId id="261" r:id="rId5"/>
    <p:sldId id="269" r:id="rId6"/>
    <p:sldId id="265" r:id="rId7"/>
    <p:sldId id="258" r:id="rId8"/>
    <p:sldId id="270" r:id="rId9"/>
    <p:sldId id="262" r:id="rId10"/>
    <p:sldId id="263" r:id="rId11"/>
    <p:sldId id="286" r:id="rId12"/>
    <p:sldId id="264" r:id="rId13"/>
    <p:sldId id="284" r:id="rId14"/>
    <p:sldId id="282" r:id="rId15"/>
    <p:sldId id="283" r:id="rId16"/>
    <p:sldId id="272" r:id="rId17"/>
    <p:sldId id="275" r:id="rId18"/>
    <p:sldId id="274" r:id="rId19"/>
    <p:sldId id="273" r:id="rId20"/>
    <p:sldId id="268" r:id="rId21"/>
    <p:sldId id="287" r:id="rId22"/>
    <p:sldId id="288" r:id="rId23"/>
    <p:sldId id="276" r:id="rId24"/>
    <p:sldId id="277" r:id="rId25"/>
    <p:sldId id="271" r:id="rId26"/>
    <p:sldId id="278" r:id="rId27"/>
    <p:sldId id="279" r:id="rId28"/>
    <p:sldId id="280" r:id="rId29"/>
    <p:sldId id="267" r:id="rId30"/>
    <p:sldId id="266" r:id="rId31"/>
    <p:sldId id="281" r:id="rId32"/>
    <p:sldId id="285" r:id="rId33"/>
    <p:sldId id="2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8" autoAdjust="0"/>
    <p:restoredTop sz="84383" autoAdjust="0"/>
  </p:normalViewPr>
  <p:slideViewPr>
    <p:cSldViewPr snapToGrid="0">
      <p:cViewPr varScale="1">
        <p:scale>
          <a:sx n="55" d="100"/>
          <a:sy n="55" d="100"/>
        </p:scale>
        <p:origin x="10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E5971-0BF9-486F-BCBB-6E050E0C8357}" type="datetimeFigureOut">
              <a:rPr lang="es-ES" smtClean="0"/>
              <a:t>06/02/2016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C7D92-D361-488B-B531-99BFAC2A6A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221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Disable-Group-creation-cf0889c0-b287-4f45-bce7-42e30963f1f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Disable-Group-creation-cf0889c0-b287-4f45-bce7-42e30963f1f3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9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Brings together people, information, and apps across Office 365, to enable better communication and collaboration.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2015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2/6/2016 3:12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25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As an object</a:t>
            </a:r>
          </a:p>
          <a:p>
            <a:pPr lvl="1"/>
            <a:r>
              <a:rPr lang="en-US" sz="2000" dirty="0" smtClean="0"/>
              <a:t>Has a </a:t>
            </a:r>
            <a:r>
              <a:rPr lang="en-US" sz="2000" b="1" dirty="0" smtClean="0"/>
              <a:t>Privacy</a:t>
            </a:r>
            <a:r>
              <a:rPr lang="en-US" sz="2000" dirty="0" smtClean="0"/>
              <a:t> option : Public or private, which means people can join or only be joined</a:t>
            </a:r>
          </a:p>
          <a:p>
            <a:r>
              <a:rPr lang="en-US" sz="2400" dirty="0" smtClean="0"/>
              <a:t>As a DL object</a:t>
            </a:r>
          </a:p>
          <a:p>
            <a:pPr lvl="1"/>
            <a:r>
              <a:rPr lang="en-US" sz="2000" b="1" dirty="0" smtClean="0"/>
              <a:t>Subscribe</a:t>
            </a:r>
            <a:r>
              <a:rPr lang="en-US" sz="2000" dirty="0" smtClean="0"/>
              <a:t> or unsubscribe</a:t>
            </a:r>
          </a:p>
          <a:p>
            <a:pPr lvl="1"/>
            <a:r>
              <a:rPr lang="en-US" sz="2000" b="1" dirty="0" smtClean="0"/>
              <a:t>External address </a:t>
            </a:r>
            <a:r>
              <a:rPr lang="en-US" sz="2000" dirty="0" smtClean="0"/>
              <a:t>available (if checked)</a:t>
            </a:r>
          </a:p>
          <a:p>
            <a:r>
              <a:rPr lang="en-US" dirty="0" smtClean="0"/>
              <a:t>A set of tools :</a:t>
            </a:r>
          </a:p>
          <a:p>
            <a:pPr lvl="2"/>
            <a:r>
              <a:rPr lang="en-US" dirty="0" smtClean="0"/>
              <a:t>Conversation</a:t>
            </a:r>
          </a:p>
          <a:p>
            <a:pPr lvl="2"/>
            <a:r>
              <a:rPr lang="en-US" dirty="0" smtClean="0"/>
              <a:t>Calendar</a:t>
            </a:r>
          </a:p>
          <a:p>
            <a:pPr lvl="2"/>
            <a:r>
              <a:rPr lang="en-US" dirty="0" smtClean="0"/>
              <a:t>Files</a:t>
            </a:r>
          </a:p>
          <a:p>
            <a:pPr lvl="2"/>
            <a:r>
              <a:rPr lang="en-US" dirty="0" smtClean="0"/>
              <a:t>Notebook</a:t>
            </a:r>
          </a:p>
          <a:p>
            <a:pPr lvl="2"/>
            <a:r>
              <a:rPr lang="en-US" dirty="0" smtClean="0"/>
              <a:t>Plan</a:t>
            </a:r>
          </a:p>
          <a:p>
            <a:pPr lvl="1"/>
            <a:r>
              <a:rPr lang="en-US" dirty="0" smtClean="0"/>
              <a:t>And access to others</a:t>
            </a:r>
          </a:p>
          <a:p>
            <a:pPr lvl="2"/>
            <a:r>
              <a:rPr lang="en-US" dirty="0" smtClean="0"/>
              <a:t>Group meeting in Skype FB</a:t>
            </a:r>
          </a:p>
          <a:p>
            <a:pPr lvl="2"/>
            <a:r>
              <a:rPr lang="en-US" dirty="0" smtClean="0"/>
              <a:t>Team Site in SharePoint</a:t>
            </a:r>
          </a:p>
          <a:p>
            <a:pPr lvl="2"/>
            <a:r>
              <a:rPr lang="en-US" dirty="0" smtClean="0"/>
              <a:t>Dashboards in </a:t>
            </a:r>
            <a:r>
              <a:rPr lang="en-US" dirty="0" err="1" smtClean="0"/>
              <a:t>PowerBI</a:t>
            </a:r>
            <a:endParaRPr lang="en-U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C7D92-D361-488B-B531-99BFAC2A6A8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642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FF8C00"/>
                </a:solidFill>
              </a:rPr>
              <a:t>Group creation permissions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/>
              <a:t>Control groups create UI in Outlook web &amp; desktop for certain or all users through policy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/>
              <a:t>Does not prevent users from using groups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/>
              <a:t>IT can still create groups (managed scenarios)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Controlling Group Creation</a:t>
            </a:r>
            <a:endParaRPr lang="en-US" sz="2000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C7D92-D361-488B-B531-99BFAC2A6A8E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539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FF8C00"/>
                </a:solidFill>
              </a:rPr>
              <a:t>Group creation permissions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/>
              <a:t>Control groups create UI in Outlook web &amp; desktop for certain or all users through policy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/>
              <a:t>Does not prevent users from using groups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/>
              <a:t>IT can still create groups (managed scenarios)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Controlling Group Creation</a:t>
            </a:r>
            <a:endParaRPr lang="en-US" sz="2000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C7D92-D361-488B-B531-99BFAC2A6A8E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03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Create industry/vertical specific solutions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Connect line of business apps with Groups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C7D92-D361-488B-B531-99BFAC2A6A8E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53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2400" dirty="0" smtClean="0">
                <a:latin typeface="Segoe UI Light"/>
              </a:rPr>
              <a:t>Office 365 Groups are created &amp; managed in Azure Active Directory (AAD)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>
                <a:latin typeface="Segoe UI Light"/>
              </a:rPr>
              <a:t>Azure AD Connect enables synchronization of Groups with your on-premises Active Directory into DLs with: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Target Address - the service address of the Groups object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Recipient Type Details - specifies that the Group is not mastered in the on-premises directory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>
                <a:latin typeface="Segoe UI Light"/>
              </a:rPr>
              <a:t>AAD Premium is required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 smtClean="0">
                <a:latin typeface="Segoe UI Light"/>
              </a:rPr>
              <a:t>Exchange 2013 CU9 required (individual mailboxes are on-premises)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C7D92-D361-488B-B531-99BFAC2A6A8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714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16" name="Picture 15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26" name="Picture 25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418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39" name="Picture 38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37" name="Picture 36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259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39" name="Picture 38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37" name="Picture 36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309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221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38" name="Picture 37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49" name="Picture 48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48" name="Rectangle 47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50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39" name="Picture 38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37" name="Picture 36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055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40" name="Picture 39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38" name="Picture 37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54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42" name="Picture 41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40" name="Picture 39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431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38" name="Picture 37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5" name="Group 34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36" name="Picture 35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140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60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40" name="Picture 39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38" name="Picture 37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888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940360" y="6369640"/>
            <a:ext cx="10311280" cy="505599"/>
            <a:chOff x="940360" y="6369640"/>
            <a:chExt cx="10311280" cy="505599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67" y="6369640"/>
              <a:ext cx="980083" cy="4572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973" y="6369640"/>
              <a:ext cx="914400" cy="457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44" y="6369640"/>
              <a:ext cx="980083" cy="457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063" y="6369640"/>
              <a:ext cx="457200" cy="4572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7" y="6369640"/>
              <a:ext cx="1099039" cy="4572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490" y="6369640"/>
              <a:ext cx="1020537" cy="4572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21" y="6369640"/>
              <a:ext cx="1256148" cy="4572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 userDrawn="1"/>
          </p:nvGrpSpPr>
          <p:grpSpPr>
            <a:xfrm>
              <a:off x="940360" y="6369640"/>
              <a:ext cx="1493519" cy="505599"/>
              <a:chOff x="940360" y="6369640"/>
              <a:chExt cx="1493519" cy="505599"/>
            </a:xfrm>
          </p:grpSpPr>
          <p:pic>
            <p:nvPicPr>
              <p:cNvPr id="40" name="Picture 39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 userDrawn="1"/>
          </p:nvGrpSpPr>
          <p:grpSpPr>
            <a:xfrm>
              <a:off x="9758121" y="6369640"/>
              <a:ext cx="1493519" cy="505599"/>
              <a:chOff x="940360" y="6369640"/>
              <a:chExt cx="1493519" cy="505599"/>
            </a:xfrm>
          </p:grpSpPr>
          <p:pic>
            <p:nvPicPr>
              <p:cNvPr id="38" name="Picture 37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360" y="6369640"/>
                <a:ext cx="1493519" cy="457200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 userDrawn="1"/>
            </p:nvSpPr>
            <p:spPr>
              <a:xfrm>
                <a:off x="1542434" y="6598240"/>
                <a:ext cx="755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 dirty="0" smtClean="0">
                    <a:ln w="12700" cmpd="sng">
                      <a:noFill/>
                      <a:prstDash val="solid"/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#SPSMX</a:t>
                </a:r>
                <a:endParaRPr lang="en-US" sz="1200" b="0" cap="none" spc="0" dirty="0">
                  <a:ln w="12700" cmpd="sng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248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10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4A7E-6A73-4121-BACD-9132A7DAE60F}" type="datetimeFigureOut">
              <a:rPr lang="en-US" smtClean="0"/>
              <a:t>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60E25-BAE6-4426-B213-3AE029F59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9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jpeg"/><Relationship Id="rId7" Type="http://schemas.openxmlformats.org/officeDocument/2006/relationships/image" Target="../media/image1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12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emf"/><Relationship Id="rId5" Type="http://schemas.openxmlformats.org/officeDocument/2006/relationships/image" Target="../media/image52.png"/><Relationship Id="rId10" Type="http://schemas.openxmlformats.org/officeDocument/2006/relationships/image" Target="../media/image57.emf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Disable-Group-creation-cf0889c0-b287-4f45-bce7-42e30963f1f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office/office365/howto/office-365-unified-api-over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.office.com/hands-on-labs/4586" TargetMode="External"/><Relationship Id="rId4" Type="http://schemas.openxmlformats.org/officeDocument/2006/relationships/hyperlink" Target="https://msdn.microsoft.com/office/office365/HowTo/groups-rest-operation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jcgonzalezmartin1978@hotmail.com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hyperlink" Target="http://twitter.com/jcgm1978" TargetMode="External"/><Relationship Id="rId12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l.linkedin.com/in/juagon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jcgonzalezmartin.wordpress.com/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hyperlink" Target="mailto:juancarlos.gonzalez@fiveshareit.es" TargetMode="External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jpeg"/><Relationship Id="rId7" Type="http://schemas.openxmlformats.org/officeDocument/2006/relationships/image" Target="../media/image1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7" y="413406"/>
            <a:ext cx="2514600" cy="251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03" y="413406"/>
            <a:ext cx="2514600" cy="23493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5" y="4802627"/>
            <a:ext cx="1190476" cy="11904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01" y="4834594"/>
            <a:ext cx="2514600" cy="11265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01" y="3134368"/>
            <a:ext cx="2514600" cy="9152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" y="3513022"/>
            <a:ext cx="1762125" cy="7429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815840" y="1179576"/>
            <a:ext cx="2559593" cy="4509781"/>
            <a:chOff x="4815840" y="1797796"/>
            <a:chExt cx="2559593" cy="4509781"/>
          </a:xfrm>
        </p:grpSpPr>
        <p:sp>
          <p:nvSpPr>
            <p:cNvPr id="3" name="Rectangle 2"/>
            <p:cNvSpPr/>
            <p:nvPr/>
          </p:nvSpPr>
          <p:spPr>
            <a:xfrm>
              <a:off x="4815840" y="2929033"/>
              <a:ext cx="2557110" cy="17543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Mé</a:t>
              </a:r>
              <a:r>
                <a:rPr lang="en-US" sz="5400" b="1" cap="none" spc="0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xi</a:t>
              </a:r>
              <a:r>
                <a:rPr lang="en-US" sz="5400" b="1" cap="none" spc="0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</a:t>
              </a:r>
            </a:p>
            <a:p>
              <a:pPr algn="ctr"/>
              <a:r>
                <a:rPr lang="en-US" sz="5400" b="1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latin typeface="Segoe UI" panose="020B0502040204020203" pitchFamily="34" charset="0"/>
                  <a:cs typeface="Segoe UI" panose="020B0502040204020203" pitchFamily="34" charset="0"/>
                </a:rPr>
                <a:t>2016</a:t>
              </a:r>
              <a:endParaRPr lang="en-US" sz="5400" b="1" cap="none" spc="0" dirty="0">
                <a:ln w="12700" cmpd="sng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544" y="2167128"/>
              <a:ext cx="2488889" cy="76190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1" r="15683"/>
            <a:stretch/>
          </p:blipFill>
          <p:spPr>
            <a:xfrm>
              <a:off x="4859152" y="4802627"/>
              <a:ext cx="2470486" cy="150495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5547611" y="1797796"/>
              <a:ext cx="10935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latin typeface="Segoe UI" panose="020B0502040204020203" pitchFamily="34" charset="0"/>
                  <a:cs typeface="Segoe UI" panose="020B0502040204020203" pitchFamily="34" charset="0"/>
                </a:rPr>
                <a:t>#SPSMX</a:t>
              </a:r>
              <a:endParaRPr lang="en-US" b="1" dirty="0">
                <a:ln w="12700" cmpd="sng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62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97368" y="1707512"/>
            <a:ext cx="1287463" cy="870099"/>
            <a:chOff x="119" y="1504"/>
            <a:chExt cx="1092" cy="738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19" y="1504"/>
              <a:ext cx="1092" cy="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160" y="1518"/>
              <a:ext cx="1036" cy="683"/>
            </a:xfrm>
            <a:custGeom>
              <a:avLst/>
              <a:gdLst>
                <a:gd name="T0" fmla="*/ 1074 w 1181"/>
                <a:gd name="T1" fmla="*/ 729 h 777"/>
                <a:gd name="T2" fmla="*/ 1074 w 1181"/>
                <a:gd name="T3" fmla="*/ 729 h 777"/>
                <a:gd name="T4" fmla="*/ 1074 w 1181"/>
                <a:gd name="T5" fmla="*/ 729 h 777"/>
                <a:gd name="T6" fmla="*/ 952 w 1181"/>
                <a:gd name="T7" fmla="*/ 777 h 777"/>
                <a:gd name="T8" fmla="*/ 924 w 1181"/>
                <a:gd name="T9" fmla="*/ 777 h 777"/>
                <a:gd name="T10" fmla="*/ 898 w 1181"/>
                <a:gd name="T11" fmla="*/ 777 h 777"/>
                <a:gd name="T12" fmla="*/ 366 w 1181"/>
                <a:gd name="T13" fmla="*/ 777 h 777"/>
                <a:gd name="T14" fmla="*/ 356 w 1181"/>
                <a:gd name="T15" fmla="*/ 777 h 777"/>
                <a:gd name="T16" fmla="*/ 342 w 1181"/>
                <a:gd name="T17" fmla="*/ 777 h 777"/>
                <a:gd name="T18" fmla="*/ 304 w 1181"/>
                <a:gd name="T19" fmla="*/ 777 h 777"/>
                <a:gd name="T20" fmla="*/ 219 w 1181"/>
                <a:gd name="T21" fmla="*/ 777 h 777"/>
                <a:gd name="T22" fmla="*/ 0 w 1181"/>
                <a:gd name="T23" fmla="*/ 558 h 777"/>
                <a:gd name="T24" fmla="*/ 190 w 1181"/>
                <a:gd name="T25" fmla="*/ 340 h 777"/>
                <a:gd name="T26" fmla="*/ 190 w 1181"/>
                <a:gd name="T27" fmla="*/ 326 h 777"/>
                <a:gd name="T28" fmla="*/ 376 w 1181"/>
                <a:gd name="T29" fmla="*/ 31 h 777"/>
                <a:gd name="T30" fmla="*/ 377 w 1181"/>
                <a:gd name="T31" fmla="*/ 31 h 777"/>
                <a:gd name="T32" fmla="*/ 514 w 1181"/>
                <a:gd name="T33" fmla="*/ 0 h 777"/>
                <a:gd name="T34" fmla="*/ 785 w 1181"/>
                <a:gd name="T35" fmla="*/ 145 h 777"/>
                <a:gd name="T36" fmla="*/ 875 w 1181"/>
                <a:gd name="T37" fmla="*/ 123 h 777"/>
                <a:gd name="T38" fmla="*/ 979 w 1181"/>
                <a:gd name="T39" fmla="*/ 154 h 777"/>
                <a:gd name="T40" fmla="*/ 1063 w 1181"/>
                <a:gd name="T41" fmla="*/ 306 h 777"/>
                <a:gd name="T42" fmla="*/ 1181 w 1181"/>
                <a:gd name="T43" fmla="*/ 522 h 777"/>
                <a:gd name="T44" fmla="*/ 1074 w 1181"/>
                <a:gd name="T45" fmla="*/ 729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1" h="777">
                  <a:moveTo>
                    <a:pt x="1074" y="729"/>
                  </a:moveTo>
                  <a:cubicBezTo>
                    <a:pt x="1074" y="729"/>
                    <a:pt x="1074" y="729"/>
                    <a:pt x="1074" y="729"/>
                  </a:cubicBezTo>
                  <a:cubicBezTo>
                    <a:pt x="1074" y="729"/>
                    <a:pt x="1074" y="729"/>
                    <a:pt x="1074" y="729"/>
                  </a:cubicBezTo>
                  <a:cubicBezTo>
                    <a:pt x="1038" y="753"/>
                    <a:pt x="998" y="772"/>
                    <a:pt x="952" y="777"/>
                  </a:cubicBezTo>
                  <a:cubicBezTo>
                    <a:pt x="943" y="777"/>
                    <a:pt x="933" y="777"/>
                    <a:pt x="924" y="777"/>
                  </a:cubicBezTo>
                  <a:cubicBezTo>
                    <a:pt x="915" y="777"/>
                    <a:pt x="907" y="777"/>
                    <a:pt x="898" y="777"/>
                  </a:cubicBezTo>
                  <a:cubicBezTo>
                    <a:pt x="779" y="777"/>
                    <a:pt x="499" y="777"/>
                    <a:pt x="366" y="777"/>
                  </a:cubicBezTo>
                  <a:cubicBezTo>
                    <a:pt x="363" y="777"/>
                    <a:pt x="359" y="777"/>
                    <a:pt x="356" y="777"/>
                  </a:cubicBezTo>
                  <a:cubicBezTo>
                    <a:pt x="342" y="777"/>
                    <a:pt x="342" y="777"/>
                    <a:pt x="342" y="777"/>
                  </a:cubicBezTo>
                  <a:cubicBezTo>
                    <a:pt x="337" y="777"/>
                    <a:pt x="316" y="777"/>
                    <a:pt x="304" y="777"/>
                  </a:cubicBezTo>
                  <a:cubicBezTo>
                    <a:pt x="219" y="777"/>
                    <a:pt x="219" y="777"/>
                    <a:pt x="219" y="777"/>
                  </a:cubicBezTo>
                  <a:cubicBezTo>
                    <a:pt x="97" y="774"/>
                    <a:pt x="0" y="677"/>
                    <a:pt x="0" y="558"/>
                  </a:cubicBezTo>
                  <a:cubicBezTo>
                    <a:pt x="0" y="447"/>
                    <a:pt x="83" y="356"/>
                    <a:pt x="190" y="340"/>
                  </a:cubicBezTo>
                  <a:cubicBezTo>
                    <a:pt x="190" y="337"/>
                    <a:pt x="190" y="330"/>
                    <a:pt x="190" y="326"/>
                  </a:cubicBezTo>
                  <a:cubicBezTo>
                    <a:pt x="190" y="195"/>
                    <a:pt x="266" y="83"/>
                    <a:pt x="376" y="31"/>
                  </a:cubicBezTo>
                  <a:cubicBezTo>
                    <a:pt x="376" y="31"/>
                    <a:pt x="376" y="31"/>
                    <a:pt x="377" y="31"/>
                  </a:cubicBezTo>
                  <a:cubicBezTo>
                    <a:pt x="420" y="12"/>
                    <a:pt x="464" y="0"/>
                    <a:pt x="514" y="0"/>
                  </a:cubicBezTo>
                  <a:cubicBezTo>
                    <a:pt x="628" y="0"/>
                    <a:pt x="727" y="59"/>
                    <a:pt x="785" y="145"/>
                  </a:cubicBezTo>
                  <a:cubicBezTo>
                    <a:pt x="811" y="132"/>
                    <a:pt x="842" y="123"/>
                    <a:pt x="875" y="123"/>
                  </a:cubicBezTo>
                  <a:cubicBezTo>
                    <a:pt x="913" y="123"/>
                    <a:pt x="949" y="135"/>
                    <a:pt x="979" y="154"/>
                  </a:cubicBezTo>
                  <a:cubicBezTo>
                    <a:pt x="1029" y="187"/>
                    <a:pt x="1062" y="242"/>
                    <a:pt x="1063" y="306"/>
                  </a:cubicBezTo>
                  <a:cubicBezTo>
                    <a:pt x="1133" y="353"/>
                    <a:pt x="1181" y="434"/>
                    <a:pt x="1181" y="522"/>
                  </a:cubicBezTo>
                  <a:cubicBezTo>
                    <a:pt x="1181" y="608"/>
                    <a:pt x="1139" y="683"/>
                    <a:pt x="1074" y="729"/>
                  </a:cubicBezTo>
                  <a:close/>
                </a:path>
              </a:pathLst>
            </a:custGeom>
            <a:solidFill>
              <a:srgbClr val="E7E6E6"/>
            </a:solidFill>
            <a:ln w="889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488" y="1522"/>
              <a:ext cx="704" cy="635"/>
            </a:xfrm>
            <a:custGeom>
              <a:avLst/>
              <a:gdLst>
                <a:gd name="T0" fmla="*/ 805 w 805"/>
                <a:gd name="T1" fmla="*/ 522 h 729"/>
                <a:gd name="T2" fmla="*/ 687 w 805"/>
                <a:gd name="T3" fmla="*/ 306 h 729"/>
                <a:gd name="T4" fmla="*/ 603 w 805"/>
                <a:gd name="T5" fmla="*/ 154 h 729"/>
                <a:gd name="T6" fmla="*/ 499 w 805"/>
                <a:gd name="T7" fmla="*/ 123 h 729"/>
                <a:gd name="T8" fmla="*/ 409 w 805"/>
                <a:gd name="T9" fmla="*/ 145 h 729"/>
                <a:gd name="T10" fmla="*/ 138 w 805"/>
                <a:gd name="T11" fmla="*/ 0 h 729"/>
                <a:gd name="T12" fmla="*/ 0 w 805"/>
                <a:gd name="T13" fmla="*/ 31 h 729"/>
                <a:gd name="T14" fmla="*/ 698 w 805"/>
                <a:gd name="T15" fmla="*/ 729 h 729"/>
                <a:gd name="T16" fmla="*/ 805 w 805"/>
                <a:gd name="T17" fmla="*/ 52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5" h="729">
                  <a:moveTo>
                    <a:pt x="805" y="522"/>
                  </a:moveTo>
                  <a:cubicBezTo>
                    <a:pt x="805" y="434"/>
                    <a:pt x="757" y="353"/>
                    <a:pt x="687" y="306"/>
                  </a:cubicBezTo>
                  <a:cubicBezTo>
                    <a:pt x="686" y="242"/>
                    <a:pt x="653" y="187"/>
                    <a:pt x="603" y="154"/>
                  </a:cubicBezTo>
                  <a:cubicBezTo>
                    <a:pt x="573" y="135"/>
                    <a:pt x="537" y="123"/>
                    <a:pt x="499" y="123"/>
                  </a:cubicBezTo>
                  <a:cubicBezTo>
                    <a:pt x="466" y="123"/>
                    <a:pt x="435" y="132"/>
                    <a:pt x="409" y="145"/>
                  </a:cubicBezTo>
                  <a:cubicBezTo>
                    <a:pt x="351" y="59"/>
                    <a:pt x="252" y="0"/>
                    <a:pt x="138" y="0"/>
                  </a:cubicBezTo>
                  <a:cubicBezTo>
                    <a:pt x="88" y="0"/>
                    <a:pt x="43" y="12"/>
                    <a:pt x="0" y="31"/>
                  </a:cubicBezTo>
                  <a:cubicBezTo>
                    <a:pt x="698" y="729"/>
                    <a:pt x="698" y="729"/>
                    <a:pt x="698" y="729"/>
                  </a:cubicBezTo>
                  <a:cubicBezTo>
                    <a:pt x="763" y="683"/>
                    <a:pt x="805" y="608"/>
                    <a:pt x="805" y="5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67" y="1545"/>
              <a:ext cx="935" cy="651"/>
            </a:xfrm>
            <a:custGeom>
              <a:avLst/>
              <a:gdLst>
                <a:gd name="T0" fmla="*/ 376 w 1074"/>
                <a:gd name="T1" fmla="*/ 0 h 746"/>
                <a:gd name="T2" fmla="*/ 190 w 1074"/>
                <a:gd name="T3" fmla="*/ 295 h 746"/>
                <a:gd name="T4" fmla="*/ 190 w 1074"/>
                <a:gd name="T5" fmla="*/ 309 h 746"/>
                <a:gd name="T6" fmla="*/ 0 w 1074"/>
                <a:gd name="T7" fmla="*/ 527 h 746"/>
                <a:gd name="T8" fmla="*/ 219 w 1074"/>
                <a:gd name="T9" fmla="*/ 746 h 746"/>
                <a:gd name="T10" fmla="*/ 304 w 1074"/>
                <a:gd name="T11" fmla="*/ 746 h 746"/>
                <a:gd name="T12" fmla="*/ 342 w 1074"/>
                <a:gd name="T13" fmla="*/ 746 h 746"/>
                <a:gd name="T14" fmla="*/ 356 w 1074"/>
                <a:gd name="T15" fmla="*/ 746 h 746"/>
                <a:gd name="T16" fmla="*/ 366 w 1074"/>
                <a:gd name="T17" fmla="*/ 746 h 746"/>
                <a:gd name="T18" fmla="*/ 898 w 1074"/>
                <a:gd name="T19" fmla="*/ 746 h 746"/>
                <a:gd name="T20" fmla="*/ 924 w 1074"/>
                <a:gd name="T21" fmla="*/ 746 h 746"/>
                <a:gd name="T22" fmla="*/ 952 w 1074"/>
                <a:gd name="T23" fmla="*/ 746 h 746"/>
                <a:gd name="T24" fmla="*/ 1074 w 1074"/>
                <a:gd name="T25" fmla="*/ 698 h 746"/>
                <a:gd name="T26" fmla="*/ 376 w 1074"/>
                <a:gd name="T27" fmla="*/ 0 h 746"/>
                <a:gd name="T28" fmla="*/ 376 w 1074"/>
                <a:gd name="T29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4" h="746">
                  <a:moveTo>
                    <a:pt x="376" y="0"/>
                  </a:moveTo>
                  <a:cubicBezTo>
                    <a:pt x="266" y="52"/>
                    <a:pt x="190" y="164"/>
                    <a:pt x="190" y="295"/>
                  </a:cubicBezTo>
                  <a:cubicBezTo>
                    <a:pt x="190" y="299"/>
                    <a:pt x="190" y="306"/>
                    <a:pt x="190" y="309"/>
                  </a:cubicBezTo>
                  <a:cubicBezTo>
                    <a:pt x="83" y="325"/>
                    <a:pt x="0" y="416"/>
                    <a:pt x="0" y="527"/>
                  </a:cubicBezTo>
                  <a:cubicBezTo>
                    <a:pt x="0" y="646"/>
                    <a:pt x="97" y="743"/>
                    <a:pt x="219" y="746"/>
                  </a:cubicBezTo>
                  <a:cubicBezTo>
                    <a:pt x="219" y="746"/>
                    <a:pt x="219" y="746"/>
                    <a:pt x="304" y="746"/>
                  </a:cubicBezTo>
                  <a:cubicBezTo>
                    <a:pt x="316" y="746"/>
                    <a:pt x="337" y="746"/>
                    <a:pt x="342" y="746"/>
                  </a:cubicBezTo>
                  <a:cubicBezTo>
                    <a:pt x="342" y="746"/>
                    <a:pt x="342" y="746"/>
                    <a:pt x="356" y="746"/>
                  </a:cubicBezTo>
                  <a:cubicBezTo>
                    <a:pt x="359" y="746"/>
                    <a:pt x="363" y="746"/>
                    <a:pt x="366" y="746"/>
                  </a:cubicBezTo>
                  <a:cubicBezTo>
                    <a:pt x="499" y="746"/>
                    <a:pt x="779" y="746"/>
                    <a:pt x="898" y="746"/>
                  </a:cubicBezTo>
                  <a:cubicBezTo>
                    <a:pt x="907" y="746"/>
                    <a:pt x="915" y="746"/>
                    <a:pt x="924" y="746"/>
                  </a:cubicBezTo>
                  <a:cubicBezTo>
                    <a:pt x="933" y="746"/>
                    <a:pt x="943" y="746"/>
                    <a:pt x="952" y="746"/>
                  </a:cubicBezTo>
                  <a:cubicBezTo>
                    <a:pt x="998" y="741"/>
                    <a:pt x="1038" y="722"/>
                    <a:pt x="1074" y="698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" name="TextBox 103"/>
          <p:cNvSpPr txBox="1"/>
          <p:nvPr/>
        </p:nvSpPr>
        <p:spPr>
          <a:xfrm>
            <a:off x="-15425" y="2600710"/>
            <a:ext cx="1737783" cy="76431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Azure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Active Directory</a:t>
            </a:r>
          </a:p>
        </p:txBody>
      </p:sp>
      <p:cxnSp>
        <p:nvCxnSpPr>
          <p:cNvPr id="7" name="Straight Arrow Connector 119"/>
          <p:cNvCxnSpPr/>
          <p:nvPr/>
        </p:nvCxnSpPr>
        <p:spPr>
          <a:xfrm>
            <a:off x="1454167" y="2228768"/>
            <a:ext cx="609599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grpSp>
        <p:nvGrpSpPr>
          <p:cNvPr id="8" name="Group 12"/>
          <p:cNvGrpSpPr>
            <a:grpSpLocks noChangeAspect="1"/>
          </p:cNvGrpSpPr>
          <p:nvPr/>
        </p:nvGrpSpPr>
        <p:grpSpPr bwMode="auto">
          <a:xfrm>
            <a:off x="496872" y="1887859"/>
            <a:ext cx="514350" cy="511175"/>
            <a:chOff x="655" y="1614"/>
            <a:chExt cx="324" cy="322"/>
          </a:xfrm>
        </p:grpSpPr>
        <p:sp>
          <p:nvSpPr>
            <p:cNvPr id="9" name="Freeform 13"/>
            <p:cNvSpPr>
              <a:spLocks/>
            </p:cNvSpPr>
            <p:nvPr/>
          </p:nvSpPr>
          <p:spPr bwMode="auto">
            <a:xfrm>
              <a:off x="668" y="1628"/>
              <a:ext cx="297" cy="297"/>
            </a:xfrm>
            <a:custGeom>
              <a:avLst/>
              <a:gdLst>
                <a:gd name="T0" fmla="*/ 0 w 297"/>
                <a:gd name="T1" fmla="*/ 175 h 297"/>
                <a:gd name="T2" fmla="*/ 147 w 297"/>
                <a:gd name="T3" fmla="*/ 0 h 297"/>
                <a:gd name="T4" fmla="*/ 297 w 297"/>
                <a:gd name="T5" fmla="*/ 175 h 297"/>
                <a:gd name="T6" fmla="*/ 147 w 297"/>
                <a:gd name="T7" fmla="*/ 297 h 297"/>
                <a:gd name="T8" fmla="*/ 0 w 297"/>
                <a:gd name="T9" fmla="*/ 17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297">
                  <a:moveTo>
                    <a:pt x="0" y="175"/>
                  </a:moveTo>
                  <a:lnTo>
                    <a:pt x="147" y="0"/>
                  </a:lnTo>
                  <a:lnTo>
                    <a:pt x="297" y="175"/>
                  </a:lnTo>
                  <a:lnTo>
                    <a:pt x="147" y="297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14"/>
            <p:cNvSpPr>
              <a:spLocks noEditPoints="1"/>
            </p:cNvSpPr>
            <p:nvPr/>
          </p:nvSpPr>
          <p:spPr bwMode="auto">
            <a:xfrm>
              <a:off x="655" y="1614"/>
              <a:ext cx="324" cy="322"/>
            </a:xfrm>
            <a:custGeom>
              <a:avLst/>
              <a:gdLst>
                <a:gd name="T0" fmla="*/ 212 w 428"/>
                <a:gd name="T1" fmla="*/ 37 h 425"/>
                <a:gd name="T2" fmla="*/ 393 w 428"/>
                <a:gd name="T3" fmla="*/ 247 h 425"/>
                <a:gd name="T4" fmla="*/ 212 w 428"/>
                <a:gd name="T5" fmla="*/ 394 h 425"/>
                <a:gd name="T6" fmla="*/ 34 w 428"/>
                <a:gd name="T7" fmla="*/ 247 h 425"/>
                <a:gd name="T8" fmla="*/ 212 w 428"/>
                <a:gd name="T9" fmla="*/ 37 h 425"/>
                <a:gd name="T10" fmla="*/ 212 w 428"/>
                <a:gd name="T11" fmla="*/ 0 h 425"/>
                <a:gd name="T12" fmla="*/ 194 w 428"/>
                <a:gd name="T13" fmla="*/ 22 h 425"/>
                <a:gd name="T14" fmla="*/ 16 w 428"/>
                <a:gd name="T15" fmla="*/ 232 h 425"/>
                <a:gd name="T16" fmla="*/ 0 w 428"/>
                <a:gd name="T17" fmla="*/ 250 h 425"/>
                <a:gd name="T18" fmla="*/ 19 w 428"/>
                <a:gd name="T19" fmla="*/ 266 h 425"/>
                <a:gd name="T20" fmla="*/ 197 w 428"/>
                <a:gd name="T21" fmla="*/ 413 h 425"/>
                <a:gd name="T22" fmla="*/ 212 w 428"/>
                <a:gd name="T23" fmla="*/ 425 h 425"/>
                <a:gd name="T24" fmla="*/ 227 w 428"/>
                <a:gd name="T25" fmla="*/ 413 h 425"/>
                <a:gd name="T26" fmla="*/ 408 w 428"/>
                <a:gd name="T27" fmla="*/ 266 h 425"/>
                <a:gd name="T28" fmla="*/ 428 w 428"/>
                <a:gd name="T29" fmla="*/ 251 h 425"/>
                <a:gd name="T30" fmla="*/ 411 w 428"/>
                <a:gd name="T31" fmla="*/ 232 h 425"/>
                <a:gd name="T32" fmla="*/ 230 w 428"/>
                <a:gd name="T33" fmla="*/ 22 h 425"/>
                <a:gd name="T34" fmla="*/ 212 w 428"/>
                <a:gd name="T3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8" h="425">
                  <a:moveTo>
                    <a:pt x="212" y="37"/>
                  </a:moveTo>
                  <a:cubicBezTo>
                    <a:pt x="393" y="247"/>
                    <a:pt x="393" y="247"/>
                    <a:pt x="393" y="247"/>
                  </a:cubicBezTo>
                  <a:cubicBezTo>
                    <a:pt x="393" y="247"/>
                    <a:pt x="393" y="247"/>
                    <a:pt x="212" y="394"/>
                  </a:cubicBezTo>
                  <a:cubicBezTo>
                    <a:pt x="212" y="394"/>
                    <a:pt x="212" y="394"/>
                    <a:pt x="34" y="247"/>
                  </a:cubicBezTo>
                  <a:cubicBezTo>
                    <a:pt x="34" y="247"/>
                    <a:pt x="34" y="247"/>
                    <a:pt x="212" y="37"/>
                  </a:cubicBezTo>
                  <a:moveTo>
                    <a:pt x="212" y="0"/>
                  </a:moveTo>
                  <a:cubicBezTo>
                    <a:pt x="194" y="22"/>
                    <a:pt x="194" y="22"/>
                    <a:pt x="194" y="22"/>
                  </a:cubicBezTo>
                  <a:cubicBezTo>
                    <a:pt x="16" y="232"/>
                    <a:pt x="16" y="232"/>
                    <a:pt x="16" y="232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97" y="413"/>
                    <a:pt x="197" y="413"/>
                    <a:pt x="197" y="413"/>
                  </a:cubicBezTo>
                  <a:cubicBezTo>
                    <a:pt x="212" y="425"/>
                    <a:pt x="212" y="425"/>
                    <a:pt x="212" y="425"/>
                  </a:cubicBezTo>
                  <a:cubicBezTo>
                    <a:pt x="227" y="413"/>
                    <a:pt x="227" y="413"/>
                    <a:pt x="227" y="413"/>
                  </a:cubicBezTo>
                  <a:cubicBezTo>
                    <a:pt x="408" y="266"/>
                    <a:pt x="408" y="266"/>
                    <a:pt x="408" y="266"/>
                  </a:cubicBezTo>
                  <a:cubicBezTo>
                    <a:pt x="428" y="251"/>
                    <a:pt x="428" y="251"/>
                    <a:pt x="428" y="251"/>
                  </a:cubicBezTo>
                  <a:cubicBezTo>
                    <a:pt x="411" y="232"/>
                    <a:pt x="411" y="232"/>
                    <a:pt x="411" y="232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12" y="0"/>
                    <a:pt x="212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763" y="1745"/>
              <a:ext cx="46" cy="83"/>
            </a:xfrm>
            <a:custGeom>
              <a:avLst/>
              <a:gdLst>
                <a:gd name="T0" fmla="*/ 62 w 62"/>
                <a:gd name="T1" fmla="*/ 110 h 110"/>
                <a:gd name="T2" fmla="*/ 1 w 62"/>
                <a:gd name="T3" fmla="*/ 76 h 110"/>
                <a:gd name="T4" fmla="*/ 2 w 62"/>
                <a:gd name="T5" fmla="*/ 69 h 110"/>
                <a:gd name="T6" fmla="*/ 0 w 62"/>
                <a:gd name="T7" fmla="*/ 57 h 110"/>
                <a:gd name="T8" fmla="*/ 60 w 62"/>
                <a:gd name="T9" fmla="*/ 0 h 110"/>
                <a:gd name="T10" fmla="*/ 62 w 62"/>
                <a:gd name="T11" fmla="*/ 0 h 110"/>
                <a:gd name="T12" fmla="*/ 62 w 62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10">
                  <a:moveTo>
                    <a:pt x="62" y="110"/>
                  </a:moveTo>
                  <a:cubicBezTo>
                    <a:pt x="62" y="110"/>
                    <a:pt x="62" y="110"/>
                    <a:pt x="1" y="76"/>
                  </a:cubicBezTo>
                  <a:cubicBezTo>
                    <a:pt x="2" y="74"/>
                    <a:pt x="2" y="71"/>
                    <a:pt x="2" y="69"/>
                  </a:cubicBezTo>
                  <a:cubicBezTo>
                    <a:pt x="2" y="65"/>
                    <a:pt x="1" y="61"/>
                    <a:pt x="0" y="5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cubicBezTo>
                    <a:pt x="62" y="0"/>
                    <a:pt x="62" y="0"/>
                    <a:pt x="62" y="11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681" y="1642"/>
              <a:ext cx="134" cy="271"/>
            </a:xfrm>
            <a:custGeom>
              <a:avLst/>
              <a:gdLst>
                <a:gd name="T0" fmla="*/ 178 w 178"/>
                <a:gd name="T1" fmla="*/ 0 h 357"/>
                <a:gd name="T2" fmla="*/ 178 w 178"/>
                <a:gd name="T3" fmla="*/ 76 h 357"/>
                <a:gd name="T4" fmla="*/ 149 w 178"/>
                <a:gd name="T5" fmla="*/ 107 h 357"/>
                <a:gd name="T6" fmla="*/ 154 w 178"/>
                <a:gd name="T7" fmla="*/ 125 h 357"/>
                <a:gd name="T8" fmla="*/ 96 w 178"/>
                <a:gd name="T9" fmla="*/ 180 h 357"/>
                <a:gd name="T10" fmla="*/ 82 w 178"/>
                <a:gd name="T11" fmla="*/ 176 h 357"/>
                <a:gd name="T12" fmla="*/ 53 w 178"/>
                <a:gd name="T13" fmla="*/ 205 h 357"/>
                <a:gd name="T14" fmla="*/ 82 w 178"/>
                <a:gd name="T15" fmla="*/ 234 h 357"/>
                <a:gd name="T16" fmla="*/ 102 w 178"/>
                <a:gd name="T17" fmla="*/ 225 h 357"/>
                <a:gd name="T18" fmla="*/ 158 w 178"/>
                <a:gd name="T19" fmla="*/ 257 h 357"/>
                <a:gd name="T20" fmla="*/ 152 w 178"/>
                <a:gd name="T21" fmla="*/ 274 h 357"/>
                <a:gd name="T22" fmla="*/ 178 w 178"/>
                <a:gd name="T23" fmla="*/ 303 h 357"/>
                <a:gd name="T24" fmla="*/ 178 w 178"/>
                <a:gd name="T25" fmla="*/ 357 h 357"/>
                <a:gd name="T26" fmla="*/ 0 w 178"/>
                <a:gd name="T27" fmla="*/ 210 h 357"/>
                <a:gd name="T28" fmla="*/ 178 w 178"/>
                <a:gd name="T2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357">
                  <a:moveTo>
                    <a:pt x="178" y="0"/>
                  </a:moveTo>
                  <a:cubicBezTo>
                    <a:pt x="178" y="76"/>
                    <a:pt x="178" y="76"/>
                    <a:pt x="178" y="76"/>
                  </a:cubicBezTo>
                  <a:cubicBezTo>
                    <a:pt x="162" y="77"/>
                    <a:pt x="149" y="90"/>
                    <a:pt x="149" y="107"/>
                  </a:cubicBezTo>
                  <a:cubicBezTo>
                    <a:pt x="149" y="114"/>
                    <a:pt x="151" y="120"/>
                    <a:pt x="154" y="125"/>
                  </a:cubicBezTo>
                  <a:cubicBezTo>
                    <a:pt x="154" y="125"/>
                    <a:pt x="154" y="125"/>
                    <a:pt x="96" y="180"/>
                  </a:cubicBezTo>
                  <a:cubicBezTo>
                    <a:pt x="92" y="177"/>
                    <a:pt x="87" y="176"/>
                    <a:pt x="82" y="176"/>
                  </a:cubicBezTo>
                  <a:cubicBezTo>
                    <a:pt x="66" y="176"/>
                    <a:pt x="53" y="188"/>
                    <a:pt x="53" y="205"/>
                  </a:cubicBezTo>
                  <a:cubicBezTo>
                    <a:pt x="53" y="221"/>
                    <a:pt x="66" y="234"/>
                    <a:pt x="82" y="234"/>
                  </a:cubicBezTo>
                  <a:cubicBezTo>
                    <a:pt x="89" y="234"/>
                    <a:pt x="96" y="230"/>
                    <a:pt x="102" y="225"/>
                  </a:cubicBezTo>
                  <a:cubicBezTo>
                    <a:pt x="102" y="225"/>
                    <a:pt x="102" y="225"/>
                    <a:pt x="158" y="257"/>
                  </a:cubicBezTo>
                  <a:cubicBezTo>
                    <a:pt x="154" y="261"/>
                    <a:pt x="152" y="267"/>
                    <a:pt x="152" y="274"/>
                  </a:cubicBezTo>
                  <a:cubicBezTo>
                    <a:pt x="152" y="289"/>
                    <a:pt x="163" y="302"/>
                    <a:pt x="178" y="303"/>
                  </a:cubicBezTo>
                  <a:cubicBezTo>
                    <a:pt x="178" y="357"/>
                    <a:pt x="178" y="357"/>
                    <a:pt x="178" y="357"/>
                  </a:cubicBezTo>
                  <a:cubicBezTo>
                    <a:pt x="178" y="357"/>
                    <a:pt x="178" y="357"/>
                    <a:pt x="0" y="210"/>
                  </a:cubicBezTo>
                  <a:cubicBezTo>
                    <a:pt x="0" y="210"/>
                    <a:pt x="0" y="210"/>
                    <a:pt x="178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821" y="1744"/>
              <a:ext cx="47" cy="84"/>
            </a:xfrm>
            <a:custGeom>
              <a:avLst/>
              <a:gdLst>
                <a:gd name="T0" fmla="*/ 0 w 62"/>
                <a:gd name="T1" fmla="*/ 112 h 112"/>
                <a:gd name="T2" fmla="*/ 0 w 62"/>
                <a:gd name="T3" fmla="*/ 4 h 112"/>
                <a:gd name="T4" fmla="*/ 10 w 62"/>
                <a:gd name="T5" fmla="*/ 0 h 112"/>
                <a:gd name="T6" fmla="*/ 62 w 62"/>
                <a:gd name="T7" fmla="*/ 64 h 112"/>
                <a:gd name="T8" fmla="*/ 61 w 62"/>
                <a:gd name="T9" fmla="*/ 71 h 112"/>
                <a:gd name="T10" fmla="*/ 61 w 62"/>
                <a:gd name="T11" fmla="*/ 73 h 112"/>
                <a:gd name="T12" fmla="*/ 1 w 62"/>
                <a:gd name="T13" fmla="*/ 112 h 112"/>
                <a:gd name="T14" fmla="*/ 0 w 62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112">
                  <a:moveTo>
                    <a:pt x="0" y="112"/>
                  </a:moveTo>
                  <a:cubicBezTo>
                    <a:pt x="0" y="112"/>
                    <a:pt x="0" y="112"/>
                    <a:pt x="0" y="4"/>
                  </a:cubicBezTo>
                  <a:cubicBezTo>
                    <a:pt x="3" y="3"/>
                    <a:pt x="7" y="2"/>
                    <a:pt x="10" y="0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7"/>
                    <a:pt x="61" y="69"/>
                    <a:pt x="61" y="71"/>
                  </a:cubicBezTo>
                  <a:cubicBezTo>
                    <a:pt x="61" y="71"/>
                    <a:pt x="61" y="72"/>
                    <a:pt x="61" y="73"/>
                  </a:cubicBezTo>
                  <a:cubicBezTo>
                    <a:pt x="61" y="73"/>
                    <a:pt x="61" y="73"/>
                    <a:pt x="1" y="112"/>
                  </a:cubicBezTo>
                  <a:cubicBezTo>
                    <a:pt x="1" y="112"/>
                    <a:pt x="0" y="112"/>
                    <a:pt x="0" y="11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18"/>
            <p:cNvSpPr>
              <a:spLocks noEditPoints="1"/>
            </p:cNvSpPr>
            <p:nvPr/>
          </p:nvSpPr>
          <p:spPr bwMode="auto">
            <a:xfrm>
              <a:off x="721" y="1700"/>
              <a:ext cx="94" cy="172"/>
            </a:xfrm>
            <a:custGeom>
              <a:avLst/>
              <a:gdLst>
                <a:gd name="T0" fmla="*/ 115 w 125"/>
                <a:gd name="T1" fmla="*/ 60 h 227"/>
                <a:gd name="T2" fmla="*/ 55 w 125"/>
                <a:gd name="T3" fmla="*/ 117 h 227"/>
                <a:gd name="T4" fmla="*/ 57 w 125"/>
                <a:gd name="T5" fmla="*/ 129 h 227"/>
                <a:gd name="T6" fmla="*/ 56 w 125"/>
                <a:gd name="T7" fmla="*/ 136 h 227"/>
                <a:gd name="T8" fmla="*/ 117 w 125"/>
                <a:gd name="T9" fmla="*/ 170 h 227"/>
                <a:gd name="T10" fmla="*/ 117 w 125"/>
                <a:gd name="T11" fmla="*/ 60 h 227"/>
                <a:gd name="T12" fmla="*/ 115 w 125"/>
                <a:gd name="T13" fmla="*/ 60 h 227"/>
                <a:gd name="T14" fmla="*/ 49 w 125"/>
                <a:gd name="T15" fmla="*/ 149 h 227"/>
                <a:gd name="T16" fmla="*/ 29 w 125"/>
                <a:gd name="T17" fmla="*/ 158 h 227"/>
                <a:gd name="T18" fmla="*/ 0 w 125"/>
                <a:gd name="T19" fmla="*/ 129 h 227"/>
                <a:gd name="T20" fmla="*/ 29 w 125"/>
                <a:gd name="T21" fmla="*/ 100 h 227"/>
                <a:gd name="T22" fmla="*/ 43 w 125"/>
                <a:gd name="T23" fmla="*/ 104 h 227"/>
                <a:gd name="T24" fmla="*/ 101 w 125"/>
                <a:gd name="T25" fmla="*/ 49 h 227"/>
                <a:gd name="T26" fmla="*/ 96 w 125"/>
                <a:gd name="T27" fmla="*/ 31 h 227"/>
                <a:gd name="T28" fmla="*/ 125 w 125"/>
                <a:gd name="T29" fmla="*/ 0 h 227"/>
                <a:gd name="T30" fmla="*/ 125 w 125"/>
                <a:gd name="T31" fmla="*/ 227 h 227"/>
                <a:gd name="T32" fmla="*/ 99 w 125"/>
                <a:gd name="T33" fmla="*/ 198 h 227"/>
                <a:gd name="T34" fmla="*/ 105 w 125"/>
                <a:gd name="T35" fmla="*/ 181 h 227"/>
                <a:gd name="T36" fmla="*/ 49 w 125"/>
                <a:gd name="T37" fmla="*/ 14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227">
                  <a:moveTo>
                    <a:pt x="115" y="60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6" y="121"/>
                    <a:pt x="57" y="125"/>
                    <a:pt x="57" y="129"/>
                  </a:cubicBezTo>
                  <a:cubicBezTo>
                    <a:pt x="57" y="131"/>
                    <a:pt x="57" y="134"/>
                    <a:pt x="56" y="136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16" y="60"/>
                    <a:pt x="116" y="60"/>
                    <a:pt x="115" y="60"/>
                  </a:cubicBezTo>
                  <a:close/>
                  <a:moveTo>
                    <a:pt x="49" y="149"/>
                  </a:moveTo>
                  <a:cubicBezTo>
                    <a:pt x="43" y="154"/>
                    <a:pt x="36" y="158"/>
                    <a:pt x="29" y="158"/>
                  </a:cubicBezTo>
                  <a:cubicBezTo>
                    <a:pt x="13" y="158"/>
                    <a:pt x="0" y="145"/>
                    <a:pt x="0" y="129"/>
                  </a:cubicBezTo>
                  <a:cubicBezTo>
                    <a:pt x="0" y="112"/>
                    <a:pt x="13" y="100"/>
                    <a:pt x="29" y="100"/>
                  </a:cubicBezTo>
                  <a:cubicBezTo>
                    <a:pt x="34" y="100"/>
                    <a:pt x="39" y="101"/>
                    <a:pt x="43" y="104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98" y="44"/>
                    <a:pt x="96" y="38"/>
                    <a:pt x="96" y="31"/>
                  </a:cubicBezTo>
                  <a:cubicBezTo>
                    <a:pt x="96" y="14"/>
                    <a:pt x="109" y="1"/>
                    <a:pt x="125" y="0"/>
                  </a:cubicBezTo>
                  <a:cubicBezTo>
                    <a:pt x="125" y="227"/>
                    <a:pt x="125" y="227"/>
                    <a:pt x="125" y="227"/>
                  </a:cubicBezTo>
                  <a:cubicBezTo>
                    <a:pt x="110" y="226"/>
                    <a:pt x="99" y="213"/>
                    <a:pt x="99" y="198"/>
                  </a:cubicBezTo>
                  <a:cubicBezTo>
                    <a:pt x="99" y="191"/>
                    <a:pt x="101" y="185"/>
                    <a:pt x="105" y="181"/>
                  </a:cubicBezTo>
                  <a:cubicBezTo>
                    <a:pt x="49" y="149"/>
                    <a:pt x="49" y="149"/>
                    <a:pt x="49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>
              <a:off x="815" y="1642"/>
              <a:ext cx="137" cy="271"/>
            </a:xfrm>
            <a:custGeom>
              <a:avLst/>
              <a:gdLst>
                <a:gd name="T0" fmla="*/ 181 w 181"/>
                <a:gd name="T1" fmla="*/ 210 h 357"/>
                <a:gd name="T2" fmla="*/ 0 w 181"/>
                <a:gd name="T3" fmla="*/ 357 h 357"/>
                <a:gd name="T4" fmla="*/ 0 w 181"/>
                <a:gd name="T5" fmla="*/ 303 h 357"/>
                <a:gd name="T6" fmla="*/ 2 w 181"/>
                <a:gd name="T7" fmla="*/ 303 h 357"/>
                <a:gd name="T8" fmla="*/ 31 w 181"/>
                <a:gd name="T9" fmla="*/ 274 h 357"/>
                <a:gd name="T10" fmla="*/ 26 w 181"/>
                <a:gd name="T11" fmla="*/ 257 h 357"/>
                <a:gd name="T12" fmla="*/ 76 w 181"/>
                <a:gd name="T13" fmla="*/ 224 h 357"/>
                <a:gd name="T14" fmla="*/ 97 w 181"/>
                <a:gd name="T15" fmla="*/ 234 h 357"/>
                <a:gd name="T16" fmla="*/ 126 w 181"/>
                <a:gd name="T17" fmla="*/ 205 h 357"/>
                <a:gd name="T18" fmla="*/ 97 w 181"/>
                <a:gd name="T19" fmla="*/ 176 h 357"/>
                <a:gd name="T20" fmla="*/ 79 w 181"/>
                <a:gd name="T21" fmla="*/ 183 h 357"/>
                <a:gd name="T22" fmla="*/ 30 w 181"/>
                <a:gd name="T23" fmla="*/ 122 h 357"/>
                <a:gd name="T24" fmla="*/ 34 w 181"/>
                <a:gd name="T25" fmla="*/ 107 h 357"/>
                <a:gd name="T26" fmla="*/ 2 w 181"/>
                <a:gd name="T27" fmla="*/ 76 h 357"/>
                <a:gd name="T28" fmla="*/ 0 w 181"/>
                <a:gd name="T29" fmla="*/ 76 h 357"/>
                <a:gd name="T30" fmla="*/ 0 w 181"/>
                <a:gd name="T31" fmla="*/ 0 h 357"/>
                <a:gd name="T32" fmla="*/ 181 w 181"/>
                <a:gd name="T33" fmla="*/ 21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357">
                  <a:moveTo>
                    <a:pt x="181" y="210"/>
                  </a:moveTo>
                  <a:cubicBezTo>
                    <a:pt x="181" y="210"/>
                    <a:pt x="181" y="210"/>
                    <a:pt x="0" y="35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" y="303"/>
                    <a:pt x="1" y="303"/>
                    <a:pt x="2" y="303"/>
                  </a:cubicBezTo>
                  <a:cubicBezTo>
                    <a:pt x="18" y="303"/>
                    <a:pt x="31" y="290"/>
                    <a:pt x="31" y="274"/>
                  </a:cubicBezTo>
                  <a:cubicBezTo>
                    <a:pt x="31" y="268"/>
                    <a:pt x="29" y="262"/>
                    <a:pt x="26" y="257"/>
                  </a:cubicBezTo>
                  <a:cubicBezTo>
                    <a:pt x="26" y="257"/>
                    <a:pt x="26" y="257"/>
                    <a:pt x="76" y="224"/>
                  </a:cubicBezTo>
                  <a:cubicBezTo>
                    <a:pt x="81" y="230"/>
                    <a:pt x="89" y="234"/>
                    <a:pt x="97" y="234"/>
                  </a:cubicBezTo>
                  <a:cubicBezTo>
                    <a:pt x="113" y="234"/>
                    <a:pt x="126" y="221"/>
                    <a:pt x="126" y="205"/>
                  </a:cubicBezTo>
                  <a:cubicBezTo>
                    <a:pt x="126" y="188"/>
                    <a:pt x="113" y="176"/>
                    <a:pt x="97" y="176"/>
                  </a:cubicBezTo>
                  <a:cubicBezTo>
                    <a:pt x="90" y="176"/>
                    <a:pt x="84" y="178"/>
                    <a:pt x="79" y="183"/>
                  </a:cubicBezTo>
                  <a:cubicBezTo>
                    <a:pt x="79" y="183"/>
                    <a:pt x="79" y="183"/>
                    <a:pt x="30" y="122"/>
                  </a:cubicBezTo>
                  <a:cubicBezTo>
                    <a:pt x="32" y="117"/>
                    <a:pt x="34" y="112"/>
                    <a:pt x="34" y="107"/>
                  </a:cubicBezTo>
                  <a:cubicBezTo>
                    <a:pt x="34" y="90"/>
                    <a:pt x="19" y="76"/>
                    <a:pt x="2" y="76"/>
                  </a:cubicBezTo>
                  <a:cubicBezTo>
                    <a:pt x="1" y="76"/>
                    <a:pt x="1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1" y="21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815" y="1700"/>
              <a:ext cx="96" cy="172"/>
            </a:xfrm>
            <a:custGeom>
              <a:avLst/>
              <a:gdLst>
                <a:gd name="T0" fmla="*/ 7 w 126"/>
                <a:gd name="T1" fmla="*/ 62 h 227"/>
                <a:gd name="T2" fmla="*/ 7 w 126"/>
                <a:gd name="T3" fmla="*/ 170 h 227"/>
                <a:gd name="T4" fmla="*/ 8 w 126"/>
                <a:gd name="T5" fmla="*/ 170 h 227"/>
                <a:gd name="T6" fmla="*/ 68 w 126"/>
                <a:gd name="T7" fmla="*/ 131 h 227"/>
                <a:gd name="T8" fmla="*/ 68 w 126"/>
                <a:gd name="T9" fmla="*/ 129 h 227"/>
                <a:gd name="T10" fmla="*/ 69 w 126"/>
                <a:gd name="T11" fmla="*/ 122 h 227"/>
                <a:gd name="T12" fmla="*/ 17 w 126"/>
                <a:gd name="T13" fmla="*/ 58 h 227"/>
                <a:gd name="T14" fmla="*/ 7 w 126"/>
                <a:gd name="T15" fmla="*/ 62 h 227"/>
                <a:gd name="T16" fmla="*/ 31 w 126"/>
                <a:gd name="T17" fmla="*/ 198 h 227"/>
                <a:gd name="T18" fmla="*/ 2 w 126"/>
                <a:gd name="T19" fmla="*/ 227 h 227"/>
                <a:gd name="T20" fmla="*/ 0 w 126"/>
                <a:gd name="T21" fmla="*/ 227 h 227"/>
                <a:gd name="T22" fmla="*/ 0 w 126"/>
                <a:gd name="T23" fmla="*/ 0 h 227"/>
                <a:gd name="T24" fmla="*/ 2 w 126"/>
                <a:gd name="T25" fmla="*/ 0 h 227"/>
                <a:gd name="T26" fmla="*/ 34 w 126"/>
                <a:gd name="T27" fmla="*/ 31 h 227"/>
                <a:gd name="T28" fmla="*/ 30 w 126"/>
                <a:gd name="T29" fmla="*/ 46 h 227"/>
                <a:gd name="T30" fmla="*/ 79 w 126"/>
                <a:gd name="T31" fmla="*/ 107 h 227"/>
                <a:gd name="T32" fmla="*/ 97 w 126"/>
                <a:gd name="T33" fmla="*/ 100 h 227"/>
                <a:gd name="T34" fmla="*/ 126 w 126"/>
                <a:gd name="T35" fmla="*/ 129 h 227"/>
                <a:gd name="T36" fmla="*/ 97 w 126"/>
                <a:gd name="T37" fmla="*/ 158 h 227"/>
                <a:gd name="T38" fmla="*/ 76 w 126"/>
                <a:gd name="T39" fmla="*/ 148 h 227"/>
                <a:gd name="T40" fmla="*/ 26 w 126"/>
                <a:gd name="T41" fmla="*/ 181 h 227"/>
                <a:gd name="T42" fmla="*/ 31 w 126"/>
                <a:gd name="T43" fmla="*/ 19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227">
                  <a:moveTo>
                    <a:pt x="7" y="62"/>
                  </a:moveTo>
                  <a:cubicBezTo>
                    <a:pt x="7" y="170"/>
                    <a:pt x="7" y="170"/>
                    <a:pt x="7" y="170"/>
                  </a:cubicBezTo>
                  <a:cubicBezTo>
                    <a:pt x="7" y="170"/>
                    <a:pt x="8" y="170"/>
                    <a:pt x="8" y="170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8" y="130"/>
                    <a:pt x="68" y="129"/>
                    <a:pt x="68" y="129"/>
                  </a:cubicBezTo>
                  <a:cubicBezTo>
                    <a:pt x="68" y="127"/>
                    <a:pt x="69" y="125"/>
                    <a:pt x="69" y="122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4" y="60"/>
                    <a:pt x="10" y="61"/>
                    <a:pt x="7" y="62"/>
                  </a:cubicBezTo>
                  <a:close/>
                  <a:moveTo>
                    <a:pt x="31" y="198"/>
                  </a:moveTo>
                  <a:cubicBezTo>
                    <a:pt x="31" y="214"/>
                    <a:pt x="18" y="227"/>
                    <a:pt x="2" y="227"/>
                  </a:cubicBezTo>
                  <a:cubicBezTo>
                    <a:pt x="1" y="227"/>
                    <a:pt x="1" y="227"/>
                    <a:pt x="0" y="2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9" y="0"/>
                    <a:pt x="34" y="14"/>
                    <a:pt x="34" y="31"/>
                  </a:cubicBezTo>
                  <a:cubicBezTo>
                    <a:pt x="34" y="36"/>
                    <a:pt x="32" y="41"/>
                    <a:pt x="30" y="46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4" y="102"/>
                    <a:pt x="90" y="100"/>
                    <a:pt x="97" y="100"/>
                  </a:cubicBezTo>
                  <a:cubicBezTo>
                    <a:pt x="113" y="100"/>
                    <a:pt x="126" y="112"/>
                    <a:pt x="126" y="129"/>
                  </a:cubicBezTo>
                  <a:cubicBezTo>
                    <a:pt x="126" y="145"/>
                    <a:pt x="113" y="158"/>
                    <a:pt x="97" y="158"/>
                  </a:cubicBezTo>
                  <a:cubicBezTo>
                    <a:pt x="89" y="158"/>
                    <a:pt x="81" y="154"/>
                    <a:pt x="76" y="14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9" y="186"/>
                    <a:pt x="31" y="192"/>
                    <a:pt x="31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TextBox 95"/>
          <p:cNvSpPr txBox="1"/>
          <p:nvPr/>
        </p:nvSpPr>
        <p:spPr>
          <a:xfrm>
            <a:off x="11264604" y="2600869"/>
            <a:ext cx="796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Apps</a:t>
            </a:r>
          </a:p>
        </p:txBody>
      </p:sp>
      <p:cxnSp>
        <p:nvCxnSpPr>
          <p:cNvPr id="23" name="Straight Arrow Connector 55"/>
          <p:cNvCxnSpPr/>
          <p:nvPr/>
        </p:nvCxnSpPr>
        <p:spPr>
          <a:xfrm>
            <a:off x="10594893" y="2228927"/>
            <a:ext cx="609599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4" name="Freeform 28"/>
          <p:cNvSpPr>
            <a:spLocks noEditPoints="1"/>
          </p:cNvSpPr>
          <p:nvPr/>
        </p:nvSpPr>
        <p:spPr bwMode="auto">
          <a:xfrm>
            <a:off x="11357305" y="1939786"/>
            <a:ext cx="596481" cy="596481"/>
          </a:xfrm>
          <a:custGeom>
            <a:avLst/>
            <a:gdLst>
              <a:gd name="T0" fmla="*/ 35 w 429"/>
              <a:gd name="T1" fmla="*/ 0 h 429"/>
              <a:gd name="T2" fmla="*/ 21 w 429"/>
              <a:gd name="T3" fmla="*/ 3 h 429"/>
              <a:gd name="T4" fmla="*/ 3 w 429"/>
              <a:gd name="T5" fmla="*/ 21 h 429"/>
              <a:gd name="T6" fmla="*/ 0 w 429"/>
              <a:gd name="T7" fmla="*/ 160 h 429"/>
              <a:gd name="T8" fmla="*/ 3 w 429"/>
              <a:gd name="T9" fmla="*/ 173 h 429"/>
              <a:gd name="T10" fmla="*/ 21 w 429"/>
              <a:gd name="T11" fmla="*/ 195 h 429"/>
              <a:gd name="T12" fmla="*/ 163 w 429"/>
              <a:gd name="T13" fmla="*/ 197 h 429"/>
              <a:gd name="T14" fmla="*/ 176 w 429"/>
              <a:gd name="T15" fmla="*/ 195 h 429"/>
              <a:gd name="T16" fmla="*/ 195 w 429"/>
              <a:gd name="T17" fmla="*/ 173 h 429"/>
              <a:gd name="T18" fmla="*/ 197 w 429"/>
              <a:gd name="T19" fmla="*/ 35 h 429"/>
              <a:gd name="T20" fmla="*/ 195 w 429"/>
              <a:gd name="T21" fmla="*/ 21 h 429"/>
              <a:gd name="T22" fmla="*/ 176 w 429"/>
              <a:gd name="T23" fmla="*/ 3 h 429"/>
              <a:gd name="T24" fmla="*/ 163 w 429"/>
              <a:gd name="T25" fmla="*/ 0 h 429"/>
              <a:gd name="T26" fmla="*/ 35 w 429"/>
              <a:gd name="T27" fmla="*/ 163 h 429"/>
              <a:gd name="T28" fmla="*/ 163 w 429"/>
              <a:gd name="T29" fmla="*/ 35 h 429"/>
              <a:gd name="T30" fmla="*/ 163 w 429"/>
              <a:gd name="T31" fmla="*/ 232 h 429"/>
              <a:gd name="T32" fmla="*/ 35 w 429"/>
              <a:gd name="T33" fmla="*/ 232 h 429"/>
              <a:gd name="T34" fmla="*/ 11 w 429"/>
              <a:gd name="T35" fmla="*/ 242 h 429"/>
              <a:gd name="T36" fmla="*/ 0 w 429"/>
              <a:gd name="T37" fmla="*/ 266 h 429"/>
              <a:gd name="T38" fmla="*/ 0 w 429"/>
              <a:gd name="T39" fmla="*/ 394 h 429"/>
              <a:gd name="T40" fmla="*/ 11 w 429"/>
              <a:gd name="T41" fmla="*/ 418 h 429"/>
              <a:gd name="T42" fmla="*/ 35 w 429"/>
              <a:gd name="T43" fmla="*/ 429 h 429"/>
              <a:gd name="T44" fmla="*/ 163 w 429"/>
              <a:gd name="T45" fmla="*/ 429 h 429"/>
              <a:gd name="T46" fmla="*/ 187 w 429"/>
              <a:gd name="T47" fmla="*/ 418 h 429"/>
              <a:gd name="T48" fmla="*/ 197 w 429"/>
              <a:gd name="T49" fmla="*/ 394 h 429"/>
              <a:gd name="T50" fmla="*/ 197 w 429"/>
              <a:gd name="T51" fmla="*/ 266 h 429"/>
              <a:gd name="T52" fmla="*/ 187 w 429"/>
              <a:gd name="T53" fmla="*/ 242 h 429"/>
              <a:gd name="T54" fmla="*/ 163 w 429"/>
              <a:gd name="T55" fmla="*/ 232 h 429"/>
              <a:gd name="T56" fmla="*/ 163 w 429"/>
              <a:gd name="T57" fmla="*/ 394 h 429"/>
              <a:gd name="T58" fmla="*/ 35 w 429"/>
              <a:gd name="T59" fmla="*/ 266 h 429"/>
              <a:gd name="T60" fmla="*/ 163 w 429"/>
              <a:gd name="T61" fmla="*/ 394 h 429"/>
              <a:gd name="T62" fmla="*/ 266 w 429"/>
              <a:gd name="T63" fmla="*/ 0 h 429"/>
              <a:gd name="T64" fmla="*/ 253 w 429"/>
              <a:gd name="T65" fmla="*/ 3 h 429"/>
              <a:gd name="T66" fmla="*/ 234 w 429"/>
              <a:gd name="T67" fmla="*/ 21 h 429"/>
              <a:gd name="T68" fmla="*/ 232 w 429"/>
              <a:gd name="T69" fmla="*/ 163 h 429"/>
              <a:gd name="T70" fmla="*/ 234 w 429"/>
              <a:gd name="T71" fmla="*/ 176 h 429"/>
              <a:gd name="T72" fmla="*/ 253 w 429"/>
              <a:gd name="T73" fmla="*/ 195 h 429"/>
              <a:gd name="T74" fmla="*/ 394 w 429"/>
              <a:gd name="T75" fmla="*/ 197 h 429"/>
              <a:gd name="T76" fmla="*/ 408 w 429"/>
              <a:gd name="T77" fmla="*/ 195 h 429"/>
              <a:gd name="T78" fmla="*/ 426 w 429"/>
              <a:gd name="T79" fmla="*/ 176 h 429"/>
              <a:gd name="T80" fmla="*/ 429 w 429"/>
              <a:gd name="T81" fmla="*/ 35 h 429"/>
              <a:gd name="T82" fmla="*/ 426 w 429"/>
              <a:gd name="T83" fmla="*/ 21 h 429"/>
              <a:gd name="T84" fmla="*/ 408 w 429"/>
              <a:gd name="T85" fmla="*/ 3 h 429"/>
              <a:gd name="T86" fmla="*/ 394 w 429"/>
              <a:gd name="T87" fmla="*/ 0 h 429"/>
              <a:gd name="T88" fmla="*/ 266 w 429"/>
              <a:gd name="T89" fmla="*/ 163 h 429"/>
              <a:gd name="T90" fmla="*/ 394 w 429"/>
              <a:gd name="T91" fmla="*/ 35 h 429"/>
              <a:gd name="T92" fmla="*/ 389 w 429"/>
              <a:gd name="T93" fmla="*/ 232 h 429"/>
              <a:gd name="T94" fmla="*/ 266 w 429"/>
              <a:gd name="T95" fmla="*/ 232 h 429"/>
              <a:gd name="T96" fmla="*/ 240 w 429"/>
              <a:gd name="T97" fmla="*/ 242 h 429"/>
              <a:gd name="T98" fmla="*/ 232 w 429"/>
              <a:gd name="T99" fmla="*/ 266 h 429"/>
              <a:gd name="T100" fmla="*/ 232 w 429"/>
              <a:gd name="T101" fmla="*/ 394 h 429"/>
              <a:gd name="T102" fmla="*/ 240 w 429"/>
              <a:gd name="T103" fmla="*/ 418 h 429"/>
              <a:gd name="T104" fmla="*/ 266 w 429"/>
              <a:gd name="T105" fmla="*/ 429 h 429"/>
              <a:gd name="T106" fmla="*/ 394 w 429"/>
              <a:gd name="T107" fmla="*/ 429 h 429"/>
              <a:gd name="T108" fmla="*/ 418 w 429"/>
              <a:gd name="T109" fmla="*/ 418 h 429"/>
              <a:gd name="T110" fmla="*/ 429 w 429"/>
              <a:gd name="T111" fmla="*/ 394 h 429"/>
              <a:gd name="T112" fmla="*/ 429 w 429"/>
              <a:gd name="T113" fmla="*/ 266 h 429"/>
              <a:gd name="T114" fmla="*/ 426 w 429"/>
              <a:gd name="T115" fmla="*/ 253 h 429"/>
              <a:gd name="T116" fmla="*/ 405 w 429"/>
              <a:gd name="T117" fmla="*/ 234 h 429"/>
              <a:gd name="T118" fmla="*/ 389 w 429"/>
              <a:gd name="T119" fmla="*/ 232 h 429"/>
              <a:gd name="T120" fmla="*/ 266 w 429"/>
              <a:gd name="T121" fmla="*/ 394 h 429"/>
              <a:gd name="T122" fmla="*/ 394 w 429"/>
              <a:gd name="T123" fmla="*/ 266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9" h="429">
                <a:moveTo>
                  <a:pt x="163" y="0"/>
                </a:moveTo>
                <a:lnTo>
                  <a:pt x="35" y="0"/>
                </a:lnTo>
                <a:lnTo>
                  <a:pt x="35" y="0"/>
                </a:lnTo>
                <a:lnTo>
                  <a:pt x="21" y="3"/>
                </a:lnTo>
                <a:lnTo>
                  <a:pt x="11" y="11"/>
                </a:lnTo>
                <a:lnTo>
                  <a:pt x="3" y="21"/>
                </a:lnTo>
                <a:lnTo>
                  <a:pt x="0" y="35"/>
                </a:lnTo>
                <a:lnTo>
                  <a:pt x="0" y="160"/>
                </a:lnTo>
                <a:lnTo>
                  <a:pt x="0" y="160"/>
                </a:lnTo>
                <a:lnTo>
                  <a:pt x="3" y="173"/>
                </a:lnTo>
                <a:lnTo>
                  <a:pt x="11" y="187"/>
                </a:lnTo>
                <a:lnTo>
                  <a:pt x="21" y="195"/>
                </a:lnTo>
                <a:lnTo>
                  <a:pt x="35" y="197"/>
                </a:lnTo>
                <a:lnTo>
                  <a:pt x="163" y="197"/>
                </a:lnTo>
                <a:lnTo>
                  <a:pt x="163" y="197"/>
                </a:lnTo>
                <a:lnTo>
                  <a:pt x="176" y="195"/>
                </a:lnTo>
                <a:lnTo>
                  <a:pt x="187" y="187"/>
                </a:lnTo>
                <a:lnTo>
                  <a:pt x="195" y="173"/>
                </a:lnTo>
                <a:lnTo>
                  <a:pt x="197" y="160"/>
                </a:lnTo>
                <a:lnTo>
                  <a:pt x="197" y="35"/>
                </a:lnTo>
                <a:lnTo>
                  <a:pt x="197" y="35"/>
                </a:lnTo>
                <a:lnTo>
                  <a:pt x="195" y="21"/>
                </a:lnTo>
                <a:lnTo>
                  <a:pt x="187" y="11"/>
                </a:lnTo>
                <a:lnTo>
                  <a:pt x="176" y="3"/>
                </a:lnTo>
                <a:lnTo>
                  <a:pt x="163" y="0"/>
                </a:lnTo>
                <a:lnTo>
                  <a:pt x="163" y="0"/>
                </a:lnTo>
                <a:close/>
                <a:moveTo>
                  <a:pt x="163" y="163"/>
                </a:moveTo>
                <a:lnTo>
                  <a:pt x="35" y="163"/>
                </a:lnTo>
                <a:lnTo>
                  <a:pt x="35" y="35"/>
                </a:lnTo>
                <a:lnTo>
                  <a:pt x="163" y="35"/>
                </a:lnTo>
                <a:lnTo>
                  <a:pt x="163" y="163"/>
                </a:lnTo>
                <a:close/>
                <a:moveTo>
                  <a:pt x="163" y="232"/>
                </a:moveTo>
                <a:lnTo>
                  <a:pt x="35" y="232"/>
                </a:lnTo>
                <a:lnTo>
                  <a:pt x="35" y="232"/>
                </a:lnTo>
                <a:lnTo>
                  <a:pt x="21" y="234"/>
                </a:lnTo>
                <a:lnTo>
                  <a:pt x="11" y="242"/>
                </a:lnTo>
                <a:lnTo>
                  <a:pt x="3" y="253"/>
                </a:lnTo>
                <a:lnTo>
                  <a:pt x="0" y="266"/>
                </a:lnTo>
                <a:lnTo>
                  <a:pt x="0" y="394"/>
                </a:lnTo>
                <a:lnTo>
                  <a:pt x="0" y="394"/>
                </a:lnTo>
                <a:lnTo>
                  <a:pt x="3" y="408"/>
                </a:lnTo>
                <a:lnTo>
                  <a:pt x="11" y="418"/>
                </a:lnTo>
                <a:lnTo>
                  <a:pt x="21" y="426"/>
                </a:lnTo>
                <a:lnTo>
                  <a:pt x="35" y="429"/>
                </a:lnTo>
                <a:lnTo>
                  <a:pt x="163" y="429"/>
                </a:lnTo>
                <a:lnTo>
                  <a:pt x="163" y="429"/>
                </a:lnTo>
                <a:lnTo>
                  <a:pt x="176" y="426"/>
                </a:lnTo>
                <a:lnTo>
                  <a:pt x="187" y="418"/>
                </a:lnTo>
                <a:lnTo>
                  <a:pt x="195" y="408"/>
                </a:lnTo>
                <a:lnTo>
                  <a:pt x="197" y="394"/>
                </a:lnTo>
                <a:lnTo>
                  <a:pt x="197" y="266"/>
                </a:lnTo>
                <a:lnTo>
                  <a:pt x="197" y="266"/>
                </a:lnTo>
                <a:lnTo>
                  <a:pt x="195" y="253"/>
                </a:lnTo>
                <a:lnTo>
                  <a:pt x="187" y="242"/>
                </a:lnTo>
                <a:lnTo>
                  <a:pt x="176" y="234"/>
                </a:lnTo>
                <a:lnTo>
                  <a:pt x="163" y="232"/>
                </a:lnTo>
                <a:lnTo>
                  <a:pt x="163" y="232"/>
                </a:lnTo>
                <a:close/>
                <a:moveTo>
                  <a:pt x="163" y="394"/>
                </a:moveTo>
                <a:lnTo>
                  <a:pt x="35" y="394"/>
                </a:lnTo>
                <a:lnTo>
                  <a:pt x="35" y="266"/>
                </a:lnTo>
                <a:lnTo>
                  <a:pt x="163" y="266"/>
                </a:lnTo>
                <a:lnTo>
                  <a:pt x="163" y="394"/>
                </a:lnTo>
                <a:close/>
                <a:moveTo>
                  <a:pt x="394" y="0"/>
                </a:moveTo>
                <a:lnTo>
                  <a:pt x="266" y="0"/>
                </a:lnTo>
                <a:lnTo>
                  <a:pt x="266" y="0"/>
                </a:lnTo>
                <a:lnTo>
                  <a:pt x="253" y="3"/>
                </a:lnTo>
                <a:lnTo>
                  <a:pt x="242" y="11"/>
                </a:lnTo>
                <a:lnTo>
                  <a:pt x="234" y="21"/>
                </a:lnTo>
                <a:lnTo>
                  <a:pt x="232" y="35"/>
                </a:lnTo>
                <a:lnTo>
                  <a:pt x="232" y="163"/>
                </a:lnTo>
                <a:lnTo>
                  <a:pt x="232" y="163"/>
                </a:lnTo>
                <a:lnTo>
                  <a:pt x="234" y="176"/>
                </a:lnTo>
                <a:lnTo>
                  <a:pt x="242" y="187"/>
                </a:lnTo>
                <a:lnTo>
                  <a:pt x="253" y="195"/>
                </a:lnTo>
                <a:lnTo>
                  <a:pt x="266" y="197"/>
                </a:lnTo>
                <a:lnTo>
                  <a:pt x="394" y="197"/>
                </a:lnTo>
                <a:lnTo>
                  <a:pt x="394" y="197"/>
                </a:lnTo>
                <a:lnTo>
                  <a:pt x="408" y="195"/>
                </a:lnTo>
                <a:lnTo>
                  <a:pt x="418" y="187"/>
                </a:lnTo>
                <a:lnTo>
                  <a:pt x="426" y="176"/>
                </a:lnTo>
                <a:lnTo>
                  <a:pt x="429" y="163"/>
                </a:lnTo>
                <a:lnTo>
                  <a:pt x="429" y="35"/>
                </a:lnTo>
                <a:lnTo>
                  <a:pt x="429" y="35"/>
                </a:lnTo>
                <a:lnTo>
                  <a:pt x="426" y="21"/>
                </a:lnTo>
                <a:lnTo>
                  <a:pt x="418" y="11"/>
                </a:lnTo>
                <a:lnTo>
                  <a:pt x="408" y="3"/>
                </a:lnTo>
                <a:lnTo>
                  <a:pt x="394" y="0"/>
                </a:lnTo>
                <a:lnTo>
                  <a:pt x="394" y="0"/>
                </a:lnTo>
                <a:close/>
                <a:moveTo>
                  <a:pt x="394" y="163"/>
                </a:moveTo>
                <a:lnTo>
                  <a:pt x="266" y="163"/>
                </a:lnTo>
                <a:lnTo>
                  <a:pt x="266" y="35"/>
                </a:lnTo>
                <a:lnTo>
                  <a:pt x="394" y="35"/>
                </a:lnTo>
                <a:lnTo>
                  <a:pt x="394" y="163"/>
                </a:lnTo>
                <a:close/>
                <a:moveTo>
                  <a:pt x="389" y="232"/>
                </a:moveTo>
                <a:lnTo>
                  <a:pt x="266" y="232"/>
                </a:lnTo>
                <a:lnTo>
                  <a:pt x="266" y="232"/>
                </a:lnTo>
                <a:lnTo>
                  <a:pt x="253" y="234"/>
                </a:lnTo>
                <a:lnTo>
                  <a:pt x="240" y="242"/>
                </a:lnTo>
                <a:lnTo>
                  <a:pt x="234" y="253"/>
                </a:lnTo>
                <a:lnTo>
                  <a:pt x="232" y="266"/>
                </a:lnTo>
                <a:lnTo>
                  <a:pt x="232" y="394"/>
                </a:lnTo>
                <a:lnTo>
                  <a:pt x="232" y="394"/>
                </a:lnTo>
                <a:lnTo>
                  <a:pt x="234" y="408"/>
                </a:lnTo>
                <a:lnTo>
                  <a:pt x="240" y="418"/>
                </a:lnTo>
                <a:lnTo>
                  <a:pt x="253" y="426"/>
                </a:lnTo>
                <a:lnTo>
                  <a:pt x="266" y="429"/>
                </a:lnTo>
                <a:lnTo>
                  <a:pt x="394" y="429"/>
                </a:lnTo>
                <a:lnTo>
                  <a:pt x="394" y="429"/>
                </a:lnTo>
                <a:lnTo>
                  <a:pt x="408" y="426"/>
                </a:lnTo>
                <a:lnTo>
                  <a:pt x="418" y="418"/>
                </a:lnTo>
                <a:lnTo>
                  <a:pt x="426" y="408"/>
                </a:lnTo>
                <a:lnTo>
                  <a:pt x="429" y="394"/>
                </a:lnTo>
                <a:lnTo>
                  <a:pt x="429" y="266"/>
                </a:lnTo>
                <a:lnTo>
                  <a:pt x="429" y="266"/>
                </a:lnTo>
                <a:lnTo>
                  <a:pt x="426" y="261"/>
                </a:lnTo>
                <a:lnTo>
                  <a:pt x="426" y="253"/>
                </a:lnTo>
                <a:lnTo>
                  <a:pt x="416" y="242"/>
                </a:lnTo>
                <a:lnTo>
                  <a:pt x="405" y="234"/>
                </a:lnTo>
                <a:lnTo>
                  <a:pt x="389" y="232"/>
                </a:lnTo>
                <a:lnTo>
                  <a:pt x="389" y="232"/>
                </a:lnTo>
                <a:close/>
                <a:moveTo>
                  <a:pt x="394" y="394"/>
                </a:moveTo>
                <a:lnTo>
                  <a:pt x="266" y="394"/>
                </a:lnTo>
                <a:lnTo>
                  <a:pt x="266" y="266"/>
                </a:lnTo>
                <a:lnTo>
                  <a:pt x="394" y="266"/>
                </a:lnTo>
                <a:lnTo>
                  <a:pt x="394" y="394"/>
                </a:ln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25" name="Group 30"/>
          <p:cNvGrpSpPr/>
          <p:nvPr/>
        </p:nvGrpSpPr>
        <p:grpSpPr>
          <a:xfrm>
            <a:off x="5197702" y="2720105"/>
            <a:ext cx="686760" cy="2932985"/>
            <a:chOff x="5932038" y="3394474"/>
            <a:chExt cx="686760" cy="2932985"/>
          </a:xfrm>
          <a:solidFill>
            <a:srgbClr val="ED7D31"/>
          </a:solidFill>
        </p:grpSpPr>
        <p:sp>
          <p:nvSpPr>
            <p:cNvPr id="26" name="Rectangle 49"/>
            <p:cNvSpPr/>
            <p:nvPr/>
          </p:nvSpPr>
          <p:spPr bwMode="auto">
            <a:xfrm>
              <a:off x="5932038" y="3394474"/>
              <a:ext cx="686760" cy="2932985"/>
            </a:xfrm>
            <a:prstGeom prst="rect">
              <a:avLst/>
            </a:prstGeom>
            <a:solidFill>
              <a:srgbClr val="0078D7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Skype</a:t>
              </a:r>
            </a:p>
          </p:txBody>
        </p:sp>
        <p:sp>
          <p:nvSpPr>
            <p:cNvPr id="27" name="Freeform 13"/>
            <p:cNvSpPr>
              <a:spLocks noChangeAspect="1" noEditPoints="1"/>
            </p:cNvSpPr>
            <p:nvPr/>
          </p:nvSpPr>
          <p:spPr bwMode="black">
            <a:xfrm>
              <a:off x="6072199" y="3495066"/>
              <a:ext cx="360394" cy="364582"/>
            </a:xfrm>
            <a:custGeom>
              <a:avLst/>
              <a:gdLst>
                <a:gd name="T0" fmla="*/ 747 w 769"/>
                <a:gd name="T1" fmla="*/ 473 h 780"/>
                <a:gd name="T2" fmla="*/ 756 w 769"/>
                <a:gd name="T3" fmla="*/ 394 h 780"/>
                <a:gd name="T4" fmla="*/ 389 w 769"/>
                <a:gd name="T5" fmla="*/ 27 h 780"/>
                <a:gd name="T6" fmla="*/ 326 w 769"/>
                <a:gd name="T7" fmla="*/ 33 h 780"/>
                <a:gd name="T8" fmla="*/ 213 w 769"/>
                <a:gd name="T9" fmla="*/ 0 h 780"/>
                <a:gd name="T10" fmla="*/ 0 w 769"/>
                <a:gd name="T11" fmla="*/ 213 h 780"/>
                <a:gd name="T12" fmla="*/ 29 w 769"/>
                <a:gd name="T13" fmla="*/ 320 h 780"/>
                <a:gd name="T14" fmla="*/ 22 w 769"/>
                <a:gd name="T15" fmla="*/ 394 h 780"/>
                <a:gd name="T16" fmla="*/ 389 w 769"/>
                <a:gd name="T17" fmla="*/ 761 h 780"/>
                <a:gd name="T18" fmla="*/ 456 w 769"/>
                <a:gd name="T19" fmla="*/ 755 h 780"/>
                <a:gd name="T20" fmla="*/ 556 w 769"/>
                <a:gd name="T21" fmla="*/ 780 h 780"/>
                <a:gd name="T22" fmla="*/ 769 w 769"/>
                <a:gd name="T23" fmla="*/ 567 h 780"/>
                <a:gd name="T24" fmla="*/ 747 w 769"/>
                <a:gd name="T25" fmla="*/ 473 h 780"/>
                <a:gd name="T26" fmla="*/ 577 w 769"/>
                <a:gd name="T27" fmla="*/ 570 h 780"/>
                <a:gd name="T28" fmla="*/ 502 w 769"/>
                <a:gd name="T29" fmla="*/ 626 h 780"/>
                <a:gd name="T30" fmla="*/ 388 w 769"/>
                <a:gd name="T31" fmla="*/ 646 h 780"/>
                <a:gd name="T32" fmla="*/ 256 w 769"/>
                <a:gd name="T33" fmla="*/ 619 h 780"/>
                <a:gd name="T34" fmla="*/ 196 w 769"/>
                <a:gd name="T35" fmla="*/ 565 h 780"/>
                <a:gd name="T36" fmla="*/ 172 w 769"/>
                <a:gd name="T37" fmla="*/ 499 h 780"/>
                <a:gd name="T38" fmla="*/ 188 w 769"/>
                <a:gd name="T39" fmla="*/ 464 h 780"/>
                <a:gd name="T40" fmla="*/ 226 w 769"/>
                <a:gd name="T41" fmla="*/ 450 h 780"/>
                <a:gd name="T42" fmla="*/ 258 w 769"/>
                <a:gd name="T43" fmla="*/ 461 h 780"/>
                <a:gd name="T44" fmla="*/ 280 w 769"/>
                <a:gd name="T45" fmla="*/ 493 h 780"/>
                <a:gd name="T46" fmla="*/ 301 w 769"/>
                <a:gd name="T47" fmla="*/ 530 h 780"/>
                <a:gd name="T48" fmla="*/ 332 w 769"/>
                <a:gd name="T49" fmla="*/ 554 h 780"/>
                <a:gd name="T50" fmla="*/ 385 w 769"/>
                <a:gd name="T51" fmla="*/ 563 h 780"/>
                <a:gd name="T52" fmla="*/ 459 w 769"/>
                <a:gd name="T53" fmla="*/ 544 h 780"/>
                <a:gd name="T54" fmla="*/ 486 w 769"/>
                <a:gd name="T55" fmla="*/ 498 h 780"/>
                <a:gd name="T56" fmla="*/ 472 w 769"/>
                <a:gd name="T57" fmla="*/ 463 h 780"/>
                <a:gd name="T58" fmla="*/ 433 w 769"/>
                <a:gd name="T59" fmla="*/ 442 h 780"/>
                <a:gd name="T60" fmla="*/ 365 w 769"/>
                <a:gd name="T61" fmla="*/ 425 h 780"/>
                <a:gd name="T62" fmla="*/ 269 w 769"/>
                <a:gd name="T63" fmla="*/ 396 h 780"/>
                <a:gd name="T64" fmla="*/ 206 w 769"/>
                <a:gd name="T65" fmla="*/ 350 h 780"/>
                <a:gd name="T66" fmla="*/ 182 w 769"/>
                <a:gd name="T67" fmla="*/ 277 h 780"/>
                <a:gd name="T68" fmla="*/ 207 w 769"/>
                <a:gd name="T69" fmla="*/ 202 h 780"/>
                <a:gd name="T70" fmla="*/ 279 w 769"/>
                <a:gd name="T71" fmla="*/ 153 h 780"/>
                <a:gd name="T72" fmla="*/ 386 w 769"/>
                <a:gd name="T73" fmla="*/ 136 h 780"/>
                <a:gd name="T74" fmla="*/ 472 w 769"/>
                <a:gd name="T75" fmla="*/ 147 h 780"/>
                <a:gd name="T76" fmla="*/ 532 w 769"/>
                <a:gd name="T77" fmla="*/ 178 h 780"/>
                <a:gd name="T78" fmla="*/ 568 w 769"/>
                <a:gd name="T79" fmla="*/ 218 h 780"/>
                <a:gd name="T80" fmla="*/ 580 w 769"/>
                <a:gd name="T81" fmla="*/ 259 h 780"/>
                <a:gd name="T82" fmla="*/ 565 w 769"/>
                <a:gd name="T83" fmla="*/ 295 h 780"/>
                <a:gd name="T84" fmla="*/ 527 w 769"/>
                <a:gd name="T85" fmla="*/ 311 h 780"/>
                <a:gd name="T86" fmla="*/ 495 w 769"/>
                <a:gd name="T87" fmla="*/ 301 h 780"/>
                <a:gd name="T88" fmla="*/ 473 w 769"/>
                <a:gd name="T89" fmla="*/ 272 h 780"/>
                <a:gd name="T90" fmla="*/ 440 w 769"/>
                <a:gd name="T91" fmla="*/ 231 h 780"/>
                <a:gd name="T92" fmla="*/ 379 w 769"/>
                <a:gd name="T93" fmla="*/ 217 h 780"/>
                <a:gd name="T94" fmla="*/ 316 w 769"/>
                <a:gd name="T95" fmla="*/ 232 h 780"/>
                <a:gd name="T96" fmla="*/ 293 w 769"/>
                <a:gd name="T97" fmla="*/ 268 h 780"/>
                <a:gd name="T98" fmla="*/ 300 w 769"/>
                <a:gd name="T99" fmla="*/ 289 h 780"/>
                <a:gd name="T100" fmla="*/ 322 w 769"/>
                <a:gd name="T101" fmla="*/ 306 h 780"/>
                <a:gd name="T102" fmla="*/ 352 w 769"/>
                <a:gd name="T103" fmla="*/ 317 h 780"/>
                <a:gd name="T104" fmla="*/ 402 w 769"/>
                <a:gd name="T105" fmla="*/ 329 h 780"/>
                <a:gd name="T106" fmla="*/ 483 w 769"/>
                <a:gd name="T107" fmla="*/ 351 h 780"/>
                <a:gd name="T108" fmla="*/ 546 w 769"/>
                <a:gd name="T109" fmla="*/ 379 h 780"/>
                <a:gd name="T110" fmla="*/ 588 w 769"/>
                <a:gd name="T111" fmla="*/ 423 h 780"/>
                <a:gd name="T112" fmla="*/ 603 w 769"/>
                <a:gd name="T113" fmla="*/ 488 h 780"/>
                <a:gd name="T114" fmla="*/ 577 w 769"/>
                <a:gd name="T115" fmla="*/ 57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9" h="780">
                  <a:moveTo>
                    <a:pt x="747" y="473"/>
                  </a:moveTo>
                  <a:cubicBezTo>
                    <a:pt x="753" y="448"/>
                    <a:pt x="756" y="421"/>
                    <a:pt x="756" y="394"/>
                  </a:cubicBezTo>
                  <a:cubicBezTo>
                    <a:pt x="756" y="192"/>
                    <a:pt x="591" y="27"/>
                    <a:pt x="389" y="27"/>
                  </a:cubicBezTo>
                  <a:cubicBezTo>
                    <a:pt x="367" y="27"/>
                    <a:pt x="346" y="29"/>
                    <a:pt x="326" y="33"/>
                  </a:cubicBezTo>
                  <a:cubicBezTo>
                    <a:pt x="293" y="12"/>
                    <a:pt x="254" y="0"/>
                    <a:pt x="213" y="0"/>
                  </a:cubicBezTo>
                  <a:cubicBezTo>
                    <a:pt x="95" y="0"/>
                    <a:pt x="0" y="95"/>
                    <a:pt x="0" y="213"/>
                  </a:cubicBezTo>
                  <a:cubicBezTo>
                    <a:pt x="0" y="252"/>
                    <a:pt x="11" y="289"/>
                    <a:pt x="29" y="320"/>
                  </a:cubicBezTo>
                  <a:cubicBezTo>
                    <a:pt x="24" y="344"/>
                    <a:pt x="22" y="369"/>
                    <a:pt x="22" y="394"/>
                  </a:cubicBezTo>
                  <a:cubicBezTo>
                    <a:pt x="22" y="597"/>
                    <a:pt x="186" y="761"/>
                    <a:pt x="389" y="761"/>
                  </a:cubicBezTo>
                  <a:cubicBezTo>
                    <a:pt x="412" y="761"/>
                    <a:pt x="434" y="759"/>
                    <a:pt x="456" y="755"/>
                  </a:cubicBezTo>
                  <a:cubicBezTo>
                    <a:pt x="486" y="771"/>
                    <a:pt x="520" y="780"/>
                    <a:pt x="556" y="780"/>
                  </a:cubicBezTo>
                  <a:cubicBezTo>
                    <a:pt x="674" y="780"/>
                    <a:pt x="769" y="685"/>
                    <a:pt x="769" y="567"/>
                  </a:cubicBezTo>
                  <a:cubicBezTo>
                    <a:pt x="769" y="534"/>
                    <a:pt x="761" y="501"/>
                    <a:pt x="747" y="473"/>
                  </a:cubicBezTo>
                  <a:close/>
                  <a:moveTo>
                    <a:pt x="577" y="570"/>
                  </a:moveTo>
                  <a:cubicBezTo>
                    <a:pt x="560" y="594"/>
                    <a:pt x="535" y="613"/>
                    <a:pt x="502" y="626"/>
                  </a:cubicBezTo>
                  <a:cubicBezTo>
                    <a:pt x="470" y="640"/>
                    <a:pt x="432" y="646"/>
                    <a:pt x="388" y="646"/>
                  </a:cubicBezTo>
                  <a:cubicBezTo>
                    <a:pt x="335" y="646"/>
                    <a:pt x="291" y="637"/>
                    <a:pt x="256" y="619"/>
                  </a:cubicBezTo>
                  <a:cubicBezTo>
                    <a:pt x="232" y="605"/>
                    <a:pt x="211" y="587"/>
                    <a:pt x="196" y="565"/>
                  </a:cubicBezTo>
                  <a:cubicBezTo>
                    <a:pt x="180" y="543"/>
                    <a:pt x="172" y="520"/>
                    <a:pt x="172" y="499"/>
                  </a:cubicBezTo>
                  <a:cubicBezTo>
                    <a:pt x="172" y="485"/>
                    <a:pt x="177" y="474"/>
                    <a:pt x="188" y="464"/>
                  </a:cubicBezTo>
                  <a:cubicBezTo>
                    <a:pt x="198" y="455"/>
                    <a:pt x="211" y="450"/>
                    <a:pt x="226" y="450"/>
                  </a:cubicBezTo>
                  <a:cubicBezTo>
                    <a:pt x="239" y="450"/>
                    <a:pt x="249" y="454"/>
                    <a:pt x="258" y="461"/>
                  </a:cubicBezTo>
                  <a:cubicBezTo>
                    <a:pt x="267" y="468"/>
                    <a:pt x="274" y="479"/>
                    <a:pt x="280" y="493"/>
                  </a:cubicBezTo>
                  <a:cubicBezTo>
                    <a:pt x="286" y="508"/>
                    <a:pt x="293" y="520"/>
                    <a:pt x="301" y="530"/>
                  </a:cubicBezTo>
                  <a:cubicBezTo>
                    <a:pt x="308" y="540"/>
                    <a:pt x="318" y="548"/>
                    <a:pt x="332" y="554"/>
                  </a:cubicBezTo>
                  <a:cubicBezTo>
                    <a:pt x="345" y="560"/>
                    <a:pt x="363" y="563"/>
                    <a:pt x="385" y="563"/>
                  </a:cubicBezTo>
                  <a:cubicBezTo>
                    <a:pt x="415" y="563"/>
                    <a:pt x="440" y="557"/>
                    <a:pt x="459" y="544"/>
                  </a:cubicBezTo>
                  <a:cubicBezTo>
                    <a:pt x="477" y="532"/>
                    <a:pt x="486" y="517"/>
                    <a:pt x="486" y="498"/>
                  </a:cubicBezTo>
                  <a:cubicBezTo>
                    <a:pt x="486" y="484"/>
                    <a:pt x="481" y="472"/>
                    <a:pt x="472" y="463"/>
                  </a:cubicBezTo>
                  <a:cubicBezTo>
                    <a:pt x="462" y="454"/>
                    <a:pt x="449" y="447"/>
                    <a:pt x="433" y="442"/>
                  </a:cubicBezTo>
                  <a:cubicBezTo>
                    <a:pt x="416" y="437"/>
                    <a:pt x="393" y="431"/>
                    <a:pt x="365" y="425"/>
                  </a:cubicBezTo>
                  <a:cubicBezTo>
                    <a:pt x="327" y="417"/>
                    <a:pt x="295" y="407"/>
                    <a:pt x="269" y="396"/>
                  </a:cubicBezTo>
                  <a:cubicBezTo>
                    <a:pt x="243" y="385"/>
                    <a:pt x="222" y="370"/>
                    <a:pt x="206" y="350"/>
                  </a:cubicBezTo>
                  <a:cubicBezTo>
                    <a:pt x="190" y="331"/>
                    <a:pt x="182" y="306"/>
                    <a:pt x="182" y="277"/>
                  </a:cubicBezTo>
                  <a:cubicBezTo>
                    <a:pt x="182" y="249"/>
                    <a:pt x="191" y="224"/>
                    <a:pt x="207" y="202"/>
                  </a:cubicBezTo>
                  <a:cubicBezTo>
                    <a:pt x="224" y="181"/>
                    <a:pt x="248" y="164"/>
                    <a:pt x="279" y="153"/>
                  </a:cubicBezTo>
                  <a:cubicBezTo>
                    <a:pt x="309" y="142"/>
                    <a:pt x="345" y="136"/>
                    <a:pt x="386" y="136"/>
                  </a:cubicBezTo>
                  <a:cubicBezTo>
                    <a:pt x="419" y="136"/>
                    <a:pt x="448" y="140"/>
                    <a:pt x="472" y="147"/>
                  </a:cubicBezTo>
                  <a:cubicBezTo>
                    <a:pt x="496" y="155"/>
                    <a:pt x="516" y="165"/>
                    <a:pt x="532" y="178"/>
                  </a:cubicBezTo>
                  <a:cubicBezTo>
                    <a:pt x="549" y="190"/>
                    <a:pt x="561" y="204"/>
                    <a:pt x="568" y="218"/>
                  </a:cubicBezTo>
                  <a:cubicBezTo>
                    <a:pt x="576" y="232"/>
                    <a:pt x="580" y="246"/>
                    <a:pt x="580" y="259"/>
                  </a:cubicBezTo>
                  <a:cubicBezTo>
                    <a:pt x="580" y="273"/>
                    <a:pt x="575" y="284"/>
                    <a:pt x="565" y="295"/>
                  </a:cubicBezTo>
                  <a:cubicBezTo>
                    <a:pt x="555" y="305"/>
                    <a:pt x="542" y="311"/>
                    <a:pt x="527" y="311"/>
                  </a:cubicBezTo>
                  <a:cubicBezTo>
                    <a:pt x="513" y="311"/>
                    <a:pt x="503" y="307"/>
                    <a:pt x="495" y="301"/>
                  </a:cubicBezTo>
                  <a:cubicBezTo>
                    <a:pt x="488" y="295"/>
                    <a:pt x="481" y="285"/>
                    <a:pt x="473" y="272"/>
                  </a:cubicBezTo>
                  <a:cubicBezTo>
                    <a:pt x="464" y="254"/>
                    <a:pt x="453" y="241"/>
                    <a:pt x="440" y="231"/>
                  </a:cubicBezTo>
                  <a:cubicBezTo>
                    <a:pt x="428" y="221"/>
                    <a:pt x="407" y="217"/>
                    <a:pt x="379" y="217"/>
                  </a:cubicBezTo>
                  <a:cubicBezTo>
                    <a:pt x="353" y="217"/>
                    <a:pt x="331" y="222"/>
                    <a:pt x="316" y="232"/>
                  </a:cubicBezTo>
                  <a:cubicBezTo>
                    <a:pt x="300" y="242"/>
                    <a:pt x="293" y="254"/>
                    <a:pt x="293" y="268"/>
                  </a:cubicBezTo>
                  <a:cubicBezTo>
                    <a:pt x="293" y="276"/>
                    <a:pt x="295" y="283"/>
                    <a:pt x="300" y="289"/>
                  </a:cubicBezTo>
                  <a:cubicBezTo>
                    <a:pt x="305" y="295"/>
                    <a:pt x="313" y="301"/>
                    <a:pt x="322" y="306"/>
                  </a:cubicBezTo>
                  <a:cubicBezTo>
                    <a:pt x="332" y="310"/>
                    <a:pt x="342" y="314"/>
                    <a:pt x="352" y="317"/>
                  </a:cubicBezTo>
                  <a:cubicBezTo>
                    <a:pt x="362" y="320"/>
                    <a:pt x="379" y="324"/>
                    <a:pt x="402" y="329"/>
                  </a:cubicBezTo>
                  <a:cubicBezTo>
                    <a:pt x="432" y="336"/>
                    <a:pt x="459" y="343"/>
                    <a:pt x="483" y="351"/>
                  </a:cubicBezTo>
                  <a:cubicBezTo>
                    <a:pt x="508" y="359"/>
                    <a:pt x="529" y="368"/>
                    <a:pt x="546" y="379"/>
                  </a:cubicBezTo>
                  <a:cubicBezTo>
                    <a:pt x="564" y="391"/>
                    <a:pt x="578" y="406"/>
                    <a:pt x="588" y="423"/>
                  </a:cubicBezTo>
                  <a:cubicBezTo>
                    <a:pt x="598" y="441"/>
                    <a:pt x="603" y="462"/>
                    <a:pt x="603" y="488"/>
                  </a:cubicBezTo>
                  <a:cubicBezTo>
                    <a:pt x="603" y="518"/>
                    <a:pt x="594" y="545"/>
                    <a:pt x="577" y="570"/>
                  </a:cubicBez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8" name="Rectangle 18"/>
          <p:cNvSpPr/>
          <p:nvPr/>
        </p:nvSpPr>
        <p:spPr bwMode="auto">
          <a:xfrm>
            <a:off x="9842266" y="2720105"/>
            <a:ext cx="686760" cy="2932985"/>
          </a:xfrm>
          <a:prstGeom prst="rect">
            <a:avLst/>
          </a:prstGeom>
          <a:solidFill>
            <a:srgbClr val="5B9BD5"/>
          </a:solidFill>
          <a:ln w="19050" cap="flat" cmpd="sng" algn="ctr">
            <a:solidFill>
              <a:sysClr val="windowText" lastClr="000000">
                <a:lumMod val="75000"/>
              </a:sys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3274" tIns="46637" rIns="93274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19"/>
          <p:cNvSpPr/>
          <p:nvPr/>
        </p:nvSpPr>
        <p:spPr bwMode="auto">
          <a:xfrm>
            <a:off x="2131102" y="2720105"/>
            <a:ext cx="686760" cy="2932985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square" lIns="93274" tIns="640080" rIns="93274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Outlook</a:t>
            </a:r>
          </a:p>
        </p:txBody>
      </p:sp>
      <p:sp>
        <p:nvSpPr>
          <p:cNvPr id="30" name="Rectangle 42"/>
          <p:cNvSpPr/>
          <p:nvPr/>
        </p:nvSpPr>
        <p:spPr bwMode="auto">
          <a:xfrm>
            <a:off x="2897752" y="2720105"/>
            <a:ext cx="686760" cy="2932985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square" lIns="93274" tIns="640080" rIns="93274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OneDrive</a:t>
            </a:r>
          </a:p>
        </p:txBody>
      </p:sp>
      <p:sp>
        <p:nvSpPr>
          <p:cNvPr id="31" name="Rectangle 54"/>
          <p:cNvSpPr/>
          <p:nvPr/>
        </p:nvSpPr>
        <p:spPr bwMode="auto">
          <a:xfrm>
            <a:off x="4431052" y="2720105"/>
            <a:ext cx="686760" cy="2932985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square" lIns="93274" tIns="640080" rIns="93274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Calendar</a:t>
            </a:r>
          </a:p>
        </p:txBody>
      </p:sp>
      <p:sp>
        <p:nvSpPr>
          <p:cNvPr id="32" name="Rectangle 46"/>
          <p:cNvSpPr/>
          <p:nvPr/>
        </p:nvSpPr>
        <p:spPr bwMode="auto">
          <a:xfrm>
            <a:off x="3664402" y="2720105"/>
            <a:ext cx="686760" cy="2932985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square" lIns="93274" tIns="640080" rIns="93274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OneNote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 22"/>
          <p:cNvSpPr>
            <a:spLocks noChangeAspect="1" noEditPoints="1"/>
          </p:cNvSpPr>
          <p:nvPr/>
        </p:nvSpPr>
        <p:spPr bwMode="black">
          <a:xfrm>
            <a:off x="3042390" y="2886868"/>
            <a:ext cx="433049" cy="270189"/>
          </a:xfrm>
          <a:custGeom>
            <a:avLst/>
            <a:gdLst>
              <a:gd name="T0" fmla="*/ 398 w 439"/>
              <a:gd name="T1" fmla="*/ 177 h 273"/>
              <a:gd name="T2" fmla="*/ 439 w 439"/>
              <a:gd name="T3" fmla="*/ 226 h 273"/>
              <a:gd name="T4" fmla="*/ 398 w 439"/>
              <a:gd name="T5" fmla="*/ 273 h 273"/>
              <a:gd name="T6" fmla="*/ 162 w 439"/>
              <a:gd name="T7" fmla="*/ 273 h 273"/>
              <a:gd name="T8" fmla="*/ 101 w 439"/>
              <a:gd name="T9" fmla="*/ 211 h 273"/>
              <a:gd name="T10" fmla="*/ 160 w 439"/>
              <a:gd name="T11" fmla="*/ 155 h 273"/>
              <a:gd name="T12" fmla="*/ 217 w 439"/>
              <a:gd name="T13" fmla="*/ 85 h 273"/>
              <a:gd name="T14" fmla="*/ 302 w 439"/>
              <a:gd name="T15" fmla="*/ 118 h 273"/>
              <a:gd name="T16" fmla="*/ 362 w 439"/>
              <a:gd name="T17" fmla="*/ 116 h 273"/>
              <a:gd name="T18" fmla="*/ 398 w 439"/>
              <a:gd name="T19" fmla="*/ 177 h 273"/>
              <a:gd name="T20" fmla="*/ 86 w 439"/>
              <a:gd name="T21" fmla="*/ 213 h 273"/>
              <a:gd name="T22" fmla="*/ 149 w 439"/>
              <a:gd name="T23" fmla="*/ 144 h 273"/>
              <a:gd name="T24" fmla="*/ 213 w 439"/>
              <a:gd name="T25" fmla="*/ 73 h 273"/>
              <a:gd name="T26" fmla="*/ 305 w 439"/>
              <a:gd name="T27" fmla="*/ 103 h 273"/>
              <a:gd name="T28" fmla="*/ 336 w 439"/>
              <a:gd name="T29" fmla="*/ 97 h 273"/>
              <a:gd name="T30" fmla="*/ 276 w 439"/>
              <a:gd name="T31" fmla="*/ 19 h 273"/>
              <a:gd name="T32" fmla="*/ 161 w 439"/>
              <a:gd name="T33" fmla="*/ 61 h 273"/>
              <a:gd name="T34" fmla="*/ 92 w 439"/>
              <a:gd name="T35" fmla="*/ 60 h 273"/>
              <a:gd name="T36" fmla="*/ 53 w 439"/>
              <a:gd name="T37" fmla="*/ 135 h 273"/>
              <a:gd name="T38" fmla="*/ 0 w 439"/>
              <a:gd name="T39" fmla="*/ 196 h 273"/>
              <a:gd name="T40" fmla="*/ 59 w 439"/>
              <a:gd name="T41" fmla="*/ 255 h 273"/>
              <a:gd name="T42" fmla="*/ 98 w 439"/>
              <a:gd name="T43" fmla="*/ 255 h 273"/>
              <a:gd name="T44" fmla="*/ 86 w 439"/>
              <a:gd name="T45" fmla="*/ 21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39" h="273">
                <a:moveTo>
                  <a:pt x="398" y="177"/>
                </a:moveTo>
                <a:cubicBezTo>
                  <a:pt x="398" y="177"/>
                  <a:pt x="439" y="181"/>
                  <a:pt x="439" y="226"/>
                </a:cubicBezTo>
                <a:cubicBezTo>
                  <a:pt x="439" y="248"/>
                  <a:pt x="427" y="273"/>
                  <a:pt x="398" y="273"/>
                </a:cubicBezTo>
                <a:cubicBezTo>
                  <a:pt x="398" y="273"/>
                  <a:pt x="177" y="273"/>
                  <a:pt x="162" y="273"/>
                </a:cubicBezTo>
                <a:cubicBezTo>
                  <a:pt x="117" y="273"/>
                  <a:pt x="101" y="242"/>
                  <a:pt x="101" y="211"/>
                </a:cubicBezTo>
                <a:cubicBezTo>
                  <a:pt x="101" y="157"/>
                  <a:pt x="160" y="155"/>
                  <a:pt x="160" y="155"/>
                </a:cubicBezTo>
                <a:cubicBezTo>
                  <a:pt x="160" y="155"/>
                  <a:pt x="165" y="97"/>
                  <a:pt x="217" y="85"/>
                </a:cubicBezTo>
                <a:cubicBezTo>
                  <a:pt x="263" y="75"/>
                  <a:pt x="289" y="99"/>
                  <a:pt x="302" y="118"/>
                </a:cubicBezTo>
                <a:cubicBezTo>
                  <a:pt x="302" y="118"/>
                  <a:pt x="330" y="102"/>
                  <a:pt x="362" y="116"/>
                </a:cubicBezTo>
                <a:cubicBezTo>
                  <a:pt x="381" y="124"/>
                  <a:pt x="399" y="144"/>
                  <a:pt x="398" y="177"/>
                </a:cubicBezTo>
                <a:close/>
                <a:moveTo>
                  <a:pt x="86" y="213"/>
                </a:moveTo>
                <a:cubicBezTo>
                  <a:pt x="86" y="153"/>
                  <a:pt x="149" y="144"/>
                  <a:pt x="149" y="144"/>
                </a:cubicBezTo>
                <a:cubicBezTo>
                  <a:pt x="149" y="144"/>
                  <a:pt x="157" y="87"/>
                  <a:pt x="213" y="73"/>
                </a:cubicBezTo>
                <a:cubicBezTo>
                  <a:pt x="258" y="62"/>
                  <a:pt x="291" y="81"/>
                  <a:pt x="305" y="103"/>
                </a:cubicBezTo>
                <a:cubicBezTo>
                  <a:pt x="305" y="103"/>
                  <a:pt x="315" y="97"/>
                  <a:pt x="336" y="97"/>
                </a:cubicBezTo>
                <a:cubicBezTo>
                  <a:pt x="334" y="78"/>
                  <a:pt x="320" y="37"/>
                  <a:pt x="276" y="19"/>
                </a:cubicBezTo>
                <a:cubicBezTo>
                  <a:pt x="225" y="0"/>
                  <a:pt x="181" y="24"/>
                  <a:pt x="161" y="61"/>
                </a:cubicBezTo>
                <a:cubicBezTo>
                  <a:pt x="161" y="61"/>
                  <a:pt x="129" y="41"/>
                  <a:pt x="92" y="60"/>
                </a:cubicBezTo>
                <a:cubicBezTo>
                  <a:pt x="66" y="74"/>
                  <a:pt x="50" y="105"/>
                  <a:pt x="53" y="135"/>
                </a:cubicBezTo>
                <a:cubicBezTo>
                  <a:pt x="53" y="135"/>
                  <a:pt x="0" y="139"/>
                  <a:pt x="0" y="196"/>
                </a:cubicBezTo>
                <a:cubicBezTo>
                  <a:pt x="0" y="227"/>
                  <a:pt x="28" y="255"/>
                  <a:pt x="59" y="255"/>
                </a:cubicBezTo>
                <a:cubicBezTo>
                  <a:pt x="98" y="255"/>
                  <a:pt x="98" y="255"/>
                  <a:pt x="98" y="255"/>
                </a:cubicBezTo>
                <a:cubicBezTo>
                  <a:pt x="88" y="240"/>
                  <a:pt x="86" y="225"/>
                  <a:pt x="86" y="213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34" name="Group 25"/>
          <p:cNvGrpSpPr/>
          <p:nvPr/>
        </p:nvGrpSpPr>
        <p:grpSpPr>
          <a:xfrm>
            <a:off x="9075616" y="2720105"/>
            <a:ext cx="686760" cy="2932985"/>
            <a:chOff x="7465339" y="3394474"/>
            <a:chExt cx="686760" cy="2932985"/>
          </a:xfrm>
          <a:solidFill>
            <a:srgbClr val="ED7D31"/>
          </a:solidFill>
        </p:grpSpPr>
        <p:sp>
          <p:nvSpPr>
            <p:cNvPr id="35" name="Rectangle 60"/>
            <p:cNvSpPr/>
            <p:nvPr/>
          </p:nvSpPr>
          <p:spPr bwMode="auto">
            <a:xfrm>
              <a:off x="7465339" y="3394474"/>
              <a:ext cx="686760" cy="2932985"/>
            </a:xfrm>
            <a:prstGeom prst="rect">
              <a:avLst/>
            </a:prstGeom>
            <a:solidFill>
              <a:srgbClr val="5B9BD5"/>
            </a:solidFill>
            <a:ln w="19050" cap="flat" cmpd="sng" algn="ctr">
              <a:solidFill>
                <a:sysClr val="windowText" lastClr="000000">
                  <a:lumMod val="75000"/>
                </a:sysClr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Yammer</a:t>
              </a:r>
            </a:p>
          </p:txBody>
        </p:sp>
        <p:sp>
          <p:nvSpPr>
            <p:cNvPr id="36" name="Freeform 5"/>
            <p:cNvSpPr>
              <a:spLocks noChangeAspect="1" noEditPoints="1"/>
            </p:cNvSpPr>
            <p:nvPr/>
          </p:nvSpPr>
          <p:spPr bwMode="black">
            <a:xfrm>
              <a:off x="7658246" y="3569855"/>
              <a:ext cx="343527" cy="289793"/>
            </a:xfrm>
            <a:custGeom>
              <a:avLst/>
              <a:gdLst>
                <a:gd name="T0" fmla="*/ 202 w 389"/>
                <a:gd name="T1" fmla="*/ 6 h 328"/>
                <a:gd name="T2" fmla="*/ 177 w 389"/>
                <a:gd name="T3" fmla="*/ 18 h 328"/>
                <a:gd name="T4" fmla="*/ 177 w 389"/>
                <a:gd name="T5" fmla="*/ 19 h 328"/>
                <a:gd name="T6" fmla="*/ 177 w 389"/>
                <a:gd name="T7" fmla="*/ 20 h 328"/>
                <a:gd name="T8" fmla="*/ 177 w 389"/>
                <a:gd name="T9" fmla="*/ 20 h 328"/>
                <a:gd name="T10" fmla="*/ 113 w 389"/>
                <a:gd name="T11" fmla="*/ 188 h 328"/>
                <a:gd name="T12" fmla="*/ 112 w 389"/>
                <a:gd name="T13" fmla="*/ 188 h 328"/>
                <a:gd name="T14" fmla="*/ 44 w 389"/>
                <a:gd name="T15" fmla="*/ 17 h 328"/>
                <a:gd name="T16" fmla="*/ 44 w 389"/>
                <a:gd name="T17" fmla="*/ 17 h 328"/>
                <a:gd name="T18" fmla="*/ 43 w 389"/>
                <a:gd name="T19" fmla="*/ 14 h 328"/>
                <a:gd name="T20" fmla="*/ 16 w 389"/>
                <a:gd name="T21" fmla="*/ 4 h 328"/>
                <a:gd name="T22" fmla="*/ 4 w 389"/>
                <a:gd name="T23" fmla="*/ 30 h 328"/>
                <a:gd name="T24" fmla="*/ 90 w 389"/>
                <a:gd name="T25" fmla="*/ 241 h 328"/>
                <a:gd name="T26" fmla="*/ 85 w 389"/>
                <a:gd name="T27" fmla="*/ 252 h 328"/>
                <a:gd name="T28" fmla="*/ 41 w 389"/>
                <a:gd name="T29" fmla="*/ 291 h 328"/>
                <a:gd name="T30" fmla="*/ 29 w 389"/>
                <a:gd name="T31" fmla="*/ 291 h 328"/>
                <a:gd name="T32" fmla="*/ 11 w 389"/>
                <a:gd name="T33" fmla="*/ 304 h 328"/>
                <a:gd name="T34" fmla="*/ 23 w 389"/>
                <a:gd name="T35" fmla="*/ 326 h 328"/>
                <a:gd name="T36" fmla="*/ 44 w 389"/>
                <a:gd name="T37" fmla="*/ 328 h 328"/>
                <a:gd name="T38" fmla="*/ 123 w 389"/>
                <a:gd name="T39" fmla="*/ 260 h 328"/>
                <a:gd name="T40" fmla="*/ 213 w 389"/>
                <a:gd name="T41" fmla="*/ 36 h 328"/>
                <a:gd name="T42" fmla="*/ 215 w 389"/>
                <a:gd name="T43" fmla="*/ 32 h 328"/>
                <a:gd name="T44" fmla="*/ 214 w 389"/>
                <a:gd name="T45" fmla="*/ 32 h 328"/>
                <a:gd name="T46" fmla="*/ 215 w 389"/>
                <a:gd name="T47" fmla="*/ 31 h 328"/>
                <a:gd name="T48" fmla="*/ 202 w 389"/>
                <a:gd name="T49" fmla="*/ 6 h 328"/>
                <a:gd name="T50" fmla="*/ 389 w 389"/>
                <a:gd name="T51" fmla="*/ 169 h 328"/>
                <a:gd name="T52" fmla="*/ 370 w 389"/>
                <a:gd name="T53" fmla="*/ 188 h 328"/>
                <a:gd name="T54" fmla="*/ 254 w 389"/>
                <a:gd name="T55" fmla="*/ 170 h 328"/>
                <a:gd name="T56" fmla="*/ 370 w 389"/>
                <a:gd name="T57" fmla="*/ 149 h 328"/>
                <a:gd name="T58" fmla="*/ 389 w 389"/>
                <a:gd name="T59" fmla="*/ 169 h 328"/>
                <a:gd name="T60" fmla="*/ 342 w 389"/>
                <a:gd name="T61" fmla="*/ 52 h 328"/>
                <a:gd name="T62" fmla="*/ 335 w 389"/>
                <a:gd name="T63" fmla="*/ 78 h 328"/>
                <a:gd name="T64" fmla="*/ 225 w 389"/>
                <a:gd name="T65" fmla="*/ 119 h 328"/>
                <a:gd name="T66" fmla="*/ 316 w 389"/>
                <a:gd name="T67" fmla="*/ 44 h 328"/>
                <a:gd name="T68" fmla="*/ 342 w 389"/>
                <a:gd name="T69" fmla="*/ 52 h 328"/>
                <a:gd name="T70" fmla="*/ 316 w 389"/>
                <a:gd name="T71" fmla="*/ 296 h 328"/>
                <a:gd name="T72" fmla="*/ 225 w 389"/>
                <a:gd name="T73" fmla="*/ 221 h 328"/>
                <a:gd name="T74" fmla="*/ 335 w 389"/>
                <a:gd name="T75" fmla="*/ 262 h 328"/>
                <a:gd name="T76" fmla="*/ 342 w 389"/>
                <a:gd name="T77" fmla="*/ 288 h 328"/>
                <a:gd name="T78" fmla="*/ 316 w 389"/>
                <a:gd name="T79" fmla="*/ 29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9" h="328">
                  <a:moveTo>
                    <a:pt x="202" y="6"/>
                  </a:moveTo>
                  <a:cubicBezTo>
                    <a:pt x="192" y="3"/>
                    <a:pt x="181" y="8"/>
                    <a:pt x="177" y="18"/>
                  </a:cubicBezTo>
                  <a:cubicBezTo>
                    <a:pt x="177" y="18"/>
                    <a:pt x="177" y="19"/>
                    <a:pt x="177" y="19"/>
                  </a:cubicBezTo>
                  <a:cubicBezTo>
                    <a:pt x="177" y="20"/>
                    <a:pt x="177" y="20"/>
                    <a:pt x="177" y="20"/>
                  </a:cubicBezTo>
                  <a:cubicBezTo>
                    <a:pt x="177" y="20"/>
                    <a:pt x="177" y="20"/>
                    <a:pt x="177" y="20"/>
                  </a:cubicBezTo>
                  <a:cubicBezTo>
                    <a:pt x="170" y="38"/>
                    <a:pt x="113" y="188"/>
                    <a:pt x="113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8" y="5"/>
                    <a:pt x="27" y="0"/>
                    <a:pt x="16" y="4"/>
                  </a:cubicBezTo>
                  <a:cubicBezTo>
                    <a:pt x="6" y="8"/>
                    <a:pt x="0" y="19"/>
                    <a:pt x="4" y="30"/>
                  </a:cubicBezTo>
                  <a:cubicBezTo>
                    <a:pt x="12" y="51"/>
                    <a:pt x="90" y="241"/>
                    <a:pt x="90" y="241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77" y="276"/>
                    <a:pt x="67" y="291"/>
                    <a:pt x="41" y="291"/>
                  </a:cubicBezTo>
                  <a:cubicBezTo>
                    <a:pt x="39" y="291"/>
                    <a:pt x="30" y="291"/>
                    <a:pt x="29" y="291"/>
                  </a:cubicBezTo>
                  <a:cubicBezTo>
                    <a:pt x="21" y="290"/>
                    <a:pt x="13" y="296"/>
                    <a:pt x="11" y="304"/>
                  </a:cubicBezTo>
                  <a:cubicBezTo>
                    <a:pt x="8" y="314"/>
                    <a:pt x="14" y="323"/>
                    <a:pt x="23" y="326"/>
                  </a:cubicBezTo>
                  <a:cubicBezTo>
                    <a:pt x="30" y="327"/>
                    <a:pt x="37" y="328"/>
                    <a:pt x="44" y="328"/>
                  </a:cubicBezTo>
                  <a:cubicBezTo>
                    <a:pt x="91" y="328"/>
                    <a:pt x="107" y="300"/>
                    <a:pt x="123" y="260"/>
                  </a:cubicBezTo>
                  <a:cubicBezTo>
                    <a:pt x="123" y="260"/>
                    <a:pt x="209" y="45"/>
                    <a:pt x="213" y="36"/>
                  </a:cubicBezTo>
                  <a:cubicBezTo>
                    <a:pt x="214" y="34"/>
                    <a:pt x="214" y="33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8" y="20"/>
                    <a:pt x="212" y="9"/>
                    <a:pt x="202" y="6"/>
                  </a:cubicBezTo>
                  <a:close/>
                  <a:moveTo>
                    <a:pt x="389" y="169"/>
                  </a:moveTo>
                  <a:cubicBezTo>
                    <a:pt x="389" y="179"/>
                    <a:pt x="381" y="188"/>
                    <a:pt x="370" y="188"/>
                  </a:cubicBezTo>
                  <a:cubicBezTo>
                    <a:pt x="359" y="188"/>
                    <a:pt x="254" y="181"/>
                    <a:pt x="254" y="170"/>
                  </a:cubicBezTo>
                  <a:cubicBezTo>
                    <a:pt x="254" y="159"/>
                    <a:pt x="359" y="149"/>
                    <a:pt x="370" y="149"/>
                  </a:cubicBezTo>
                  <a:cubicBezTo>
                    <a:pt x="381" y="149"/>
                    <a:pt x="389" y="158"/>
                    <a:pt x="389" y="169"/>
                  </a:cubicBezTo>
                  <a:close/>
                  <a:moveTo>
                    <a:pt x="342" y="52"/>
                  </a:moveTo>
                  <a:cubicBezTo>
                    <a:pt x="348" y="61"/>
                    <a:pt x="344" y="73"/>
                    <a:pt x="335" y="78"/>
                  </a:cubicBezTo>
                  <a:cubicBezTo>
                    <a:pt x="326" y="83"/>
                    <a:pt x="231" y="128"/>
                    <a:pt x="225" y="119"/>
                  </a:cubicBezTo>
                  <a:cubicBezTo>
                    <a:pt x="220" y="109"/>
                    <a:pt x="307" y="49"/>
                    <a:pt x="316" y="44"/>
                  </a:cubicBezTo>
                  <a:cubicBezTo>
                    <a:pt x="325" y="39"/>
                    <a:pt x="337" y="42"/>
                    <a:pt x="342" y="52"/>
                  </a:cubicBezTo>
                  <a:close/>
                  <a:moveTo>
                    <a:pt x="316" y="296"/>
                  </a:moveTo>
                  <a:cubicBezTo>
                    <a:pt x="307" y="290"/>
                    <a:pt x="220" y="230"/>
                    <a:pt x="225" y="221"/>
                  </a:cubicBezTo>
                  <a:cubicBezTo>
                    <a:pt x="231" y="212"/>
                    <a:pt x="326" y="256"/>
                    <a:pt x="335" y="262"/>
                  </a:cubicBezTo>
                  <a:cubicBezTo>
                    <a:pt x="344" y="267"/>
                    <a:pt x="348" y="279"/>
                    <a:pt x="342" y="288"/>
                  </a:cubicBezTo>
                  <a:cubicBezTo>
                    <a:pt x="337" y="298"/>
                    <a:pt x="325" y="301"/>
                    <a:pt x="316" y="296"/>
                  </a:cubicBez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7" name="Group 1155"/>
          <p:cNvGrpSpPr/>
          <p:nvPr/>
        </p:nvGrpSpPr>
        <p:grpSpPr>
          <a:xfrm>
            <a:off x="5964352" y="2720105"/>
            <a:ext cx="686760" cy="2932985"/>
            <a:chOff x="8231989" y="3394473"/>
            <a:chExt cx="686760" cy="2932985"/>
          </a:xfrm>
          <a:solidFill>
            <a:srgbClr val="ED7D31"/>
          </a:solidFill>
        </p:grpSpPr>
        <p:sp>
          <p:nvSpPr>
            <p:cNvPr id="38" name="Rectangle 66"/>
            <p:cNvSpPr/>
            <p:nvPr/>
          </p:nvSpPr>
          <p:spPr bwMode="auto">
            <a:xfrm>
              <a:off x="8231989" y="3394473"/>
              <a:ext cx="686760" cy="2932985"/>
            </a:xfrm>
            <a:prstGeom prst="rect">
              <a:avLst/>
            </a:prstGeom>
            <a:solidFill>
              <a:srgbClr val="5B9BD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Dynamics CRM</a:t>
              </a:r>
            </a:p>
          </p:txBody>
        </p:sp>
        <p:sp>
          <p:nvSpPr>
            <p:cNvPr id="39" name="Freeform 144"/>
            <p:cNvSpPr>
              <a:spLocks noChangeAspect="1" noEditPoints="1"/>
            </p:cNvSpPr>
            <p:nvPr/>
          </p:nvSpPr>
          <p:spPr bwMode="black">
            <a:xfrm>
              <a:off x="8358199" y="3485352"/>
              <a:ext cx="389247" cy="365678"/>
            </a:xfrm>
            <a:custGeom>
              <a:avLst/>
              <a:gdLst>
                <a:gd name="T0" fmla="*/ 1091 w 1412"/>
                <a:gd name="T1" fmla="*/ 240 h 1327"/>
                <a:gd name="T2" fmla="*/ 1091 w 1412"/>
                <a:gd name="T3" fmla="*/ 1152 h 1327"/>
                <a:gd name="T4" fmla="*/ 1048 w 1412"/>
                <a:gd name="T5" fmla="*/ 1159 h 1327"/>
                <a:gd name="T6" fmla="*/ 0 w 1412"/>
                <a:gd name="T7" fmla="*/ 1321 h 1327"/>
                <a:gd name="T8" fmla="*/ 695 w 1412"/>
                <a:gd name="T9" fmla="*/ 1074 h 1327"/>
                <a:gd name="T10" fmla="*/ 715 w 1412"/>
                <a:gd name="T11" fmla="*/ 1072 h 1327"/>
                <a:gd name="T12" fmla="*/ 726 w 1412"/>
                <a:gd name="T13" fmla="*/ 1066 h 1327"/>
                <a:gd name="T14" fmla="*/ 726 w 1412"/>
                <a:gd name="T15" fmla="*/ 750 h 1327"/>
                <a:gd name="T16" fmla="*/ 1061 w 1412"/>
                <a:gd name="T17" fmla="*/ 230 h 1327"/>
                <a:gd name="T18" fmla="*/ 1061 w 1412"/>
                <a:gd name="T19" fmla="*/ 230 h 1327"/>
                <a:gd name="T20" fmla="*/ 1091 w 1412"/>
                <a:gd name="T21" fmla="*/ 240 h 1327"/>
                <a:gd name="T22" fmla="*/ 1390 w 1412"/>
                <a:gd name="T23" fmla="*/ 450 h 1327"/>
                <a:gd name="T24" fmla="*/ 1390 w 1412"/>
                <a:gd name="T25" fmla="*/ 450 h 1327"/>
                <a:gd name="T26" fmla="*/ 1200 w 1412"/>
                <a:gd name="T27" fmla="*/ 638 h 1327"/>
                <a:gd name="T28" fmla="*/ 1117 w 1412"/>
                <a:gd name="T29" fmla="*/ 714 h 1327"/>
                <a:gd name="T30" fmla="*/ 1117 w 1412"/>
                <a:gd name="T31" fmla="*/ 1182 h 1327"/>
                <a:gd name="T32" fmla="*/ 1088 w 1412"/>
                <a:gd name="T33" fmla="*/ 1190 h 1327"/>
                <a:gd name="T34" fmla="*/ 755 w 1412"/>
                <a:gd name="T35" fmla="*/ 1144 h 1327"/>
                <a:gd name="T36" fmla="*/ 1 w 1412"/>
                <a:gd name="T37" fmla="*/ 1321 h 1327"/>
                <a:gd name="T38" fmla="*/ 11 w 1412"/>
                <a:gd name="T39" fmla="*/ 1322 h 1327"/>
                <a:gd name="T40" fmla="*/ 1384 w 1412"/>
                <a:gd name="T41" fmla="*/ 1327 h 1327"/>
                <a:gd name="T42" fmla="*/ 1384 w 1412"/>
                <a:gd name="T43" fmla="*/ 1327 h 1327"/>
                <a:gd name="T44" fmla="*/ 1412 w 1412"/>
                <a:gd name="T45" fmla="*/ 1317 h 1327"/>
                <a:gd name="T46" fmla="*/ 1412 w 1412"/>
                <a:gd name="T47" fmla="*/ 462 h 1327"/>
                <a:gd name="T48" fmla="*/ 1390 w 1412"/>
                <a:gd name="T49" fmla="*/ 450 h 1327"/>
                <a:gd name="T50" fmla="*/ 700 w 1412"/>
                <a:gd name="T51" fmla="*/ 9 h 1327"/>
                <a:gd name="T52" fmla="*/ 666 w 1412"/>
                <a:gd name="T53" fmla="*/ 0 h 1327"/>
                <a:gd name="T54" fmla="*/ 666 w 1412"/>
                <a:gd name="T55" fmla="*/ 0 h 1327"/>
                <a:gd name="T56" fmla="*/ 666 w 1412"/>
                <a:gd name="T57" fmla="*/ 0 h 1327"/>
                <a:gd name="T58" fmla="*/ 665 w 1412"/>
                <a:gd name="T59" fmla="*/ 0 h 1327"/>
                <a:gd name="T60" fmla="*/ 665 w 1412"/>
                <a:gd name="T61" fmla="*/ 4 h 1327"/>
                <a:gd name="T62" fmla="*/ 464 w 1412"/>
                <a:gd name="T63" fmla="*/ 568 h 1327"/>
                <a:gd name="T64" fmla="*/ 0 w 1412"/>
                <a:gd name="T65" fmla="*/ 1215 h 1327"/>
                <a:gd name="T66" fmla="*/ 0 w 1412"/>
                <a:gd name="T67" fmla="*/ 1321 h 1327"/>
                <a:gd name="T68" fmla="*/ 661 w 1412"/>
                <a:gd name="T69" fmla="*/ 1053 h 1327"/>
                <a:gd name="T70" fmla="*/ 676 w 1412"/>
                <a:gd name="T71" fmla="*/ 1052 h 1327"/>
                <a:gd name="T72" fmla="*/ 700 w 1412"/>
                <a:gd name="T73" fmla="*/ 1044 h 1327"/>
                <a:gd name="T74" fmla="*/ 700 w 1412"/>
                <a:gd name="T75" fmla="*/ 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12" h="1327">
                  <a:moveTo>
                    <a:pt x="1091" y="240"/>
                  </a:moveTo>
                  <a:cubicBezTo>
                    <a:pt x="1091" y="1152"/>
                    <a:pt x="1091" y="1152"/>
                    <a:pt x="1091" y="1152"/>
                  </a:cubicBezTo>
                  <a:cubicBezTo>
                    <a:pt x="1048" y="1159"/>
                    <a:pt x="1048" y="1159"/>
                    <a:pt x="1048" y="1159"/>
                  </a:cubicBezTo>
                  <a:cubicBezTo>
                    <a:pt x="1047" y="1159"/>
                    <a:pt x="491" y="1018"/>
                    <a:pt x="0" y="1321"/>
                  </a:cubicBezTo>
                  <a:cubicBezTo>
                    <a:pt x="0" y="1321"/>
                    <a:pt x="257" y="1103"/>
                    <a:pt x="695" y="1074"/>
                  </a:cubicBezTo>
                  <a:cubicBezTo>
                    <a:pt x="715" y="1072"/>
                    <a:pt x="715" y="1072"/>
                    <a:pt x="715" y="1072"/>
                  </a:cubicBezTo>
                  <a:cubicBezTo>
                    <a:pt x="726" y="1066"/>
                    <a:pt x="726" y="1066"/>
                    <a:pt x="726" y="1066"/>
                  </a:cubicBezTo>
                  <a:cubicBezTo>
                    <a:pt x="726" y="750"/>
                    <a:pt x="726" y="750"/>
                    <a:pt x="726" y="750"/>
                  </a:cubicBezTo>
                  <a:cubicBezTo>
                    <a:pt x="854" y="620"/>
                    <a:pt x="979" y="433"/>
                    <a:pt x="1061" y="230"/>
                  </a:cubicBezTo>
                  <a:cubicBezTo>
                    <a:pt x="1061" y="230"/>
                    <a:pt x="1061" y="230"/>
                    <a:pt x="1061" y="230"/>
                  </a:cubicBezTo>
                  <a:lnTo>
                    <a:pt x="1091" y="240"/>
                  </a:lnTo>
                  <a:close/>
                  <a:moveTo>
                    <a:pt x="1390" y="450"/>
                  </a:moveTo>
                  <a:cubicBezTo>
                    <a:pt x="1390" y="450"/>
                    <a:pt x="1390" y="450"/>
                    <a:pt x="1390" y="450"/>
                  </a:cubicBezTo>
                  <a:cubicBezTo>
                    <a:pt x="1390" y="450"/>
                    <a:pt x="1342" y="510"/>
                    <a:pt x="1200" y="638"/>
                  </a:cubicBezTo>
                  <a:cubicBezTo>
                    <a:pt x="1167" y="668"/>
                    <a:pt x="1149" y="686"/>
                    <a:pt x="1117" y="714"/>
                  </a:cubicBezTo>
                  <a:cubicBezTo>
                    <a:pt x="1117" y="1182"/>
                    <a:pt x="1117" y="1182"/>
                    <a:pt x="1117" y="1182"/>
                  </a:cubicBezTo>
                  <a:cubicBezTo>
                    <a:pt x="1088" y="1190"/>
                    <a:pt x="1088" y="1190"/>
                    <a:pt x="1088" y="1190"/>
                  </a:cubicBezTo>
                  <a:cubicBezTo>
                    <a:pt x="1088" y="1189"/>
                    <a:pt x="965" y="1150"/>
                    <a:pt x="755" y="1144"/>
                  </a:cubicBezTo>
                  <a:cubicBezTo>
                    <a:pt x="547" y="1137"/>
                    <a:pt x="237" y="1195"/>
                    <a:pt x="1" y="1321"/>
                  </a:cubicBezTo>
                  <a:cubicBezTo>
                    <a:pt x="11" y="1322"/>
                    <a:pt x="11" y="1322"/>
                    <a:pt x="11" y="1322"/>
                  </a:cubicBezTo>
                  <a:cubicBezTo>
                    <a:pt x="11" y="1322"/>
                    <a:pt x="646" y="1074"/>
                    <a:pt x="1384" y="1327"/>
                  </a:cubicBezTo>
                  <a:cubicBezTo>
                    <a:pt x="1384" y="1327"/>
                    <a:pt x="1384" y="1327"/>
                    <a:pt x="1384" y="1327"/>
                  </a:cubicBezTo>
                  <a:cubicBezTo>
                    <a:pt x="1412" y="1317"/>
                    <a:pt x="1412" y="1317"/>
                    <a:pt x="1412" y="1317"/>
                  </a:cubicBezTo>
                  <a:cubicBezTo>
                    <a:pt x="1412" y="462"/>
                    <a:pt x="1412" y="462"/>
                    <a:pt x="1412" y="462"/>
                  </a:cubicBezTo>
                  <a:lnTo>
                    <a:pt x="1390" y="450"/>
                  </a:lnTo>
                  <a:close/>
                  <a:moveTo>
                    <a:pt x="700" y="9"/>
                  </a:moveTo>
                  <a:cubicBezTo>
                    <a:pt x="666" y="0"/>
                    <a:pt x="666" y="0"/>
                    <a:pt x="666" y="0"/>
                  </a:cubicBezTo>
                  <a:cubicBezTo>
                    <a:pt x="666" y="0"/>
                    <a:pt x="666" y="0"/>
                    <a:pt x="666" y="0"/>
                  </a:cubicBezTo>
                  <a:cubicBezTo>
                    <a:pt x="666" y="0"/>
                    <a:pt x="666" y="0"/>
                    <a:pt x="666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65" y="4"/>
                    <a:pt x="665" y="4"/>
                    <a:pt x="665" y="4"/>
                  </a:cubicBezTo>
                  <a:cubicBezTo>
                    <a:pt x="661" y="33"/>
                    <a:pt x="625" y="255"/>
                    <a:pt x="464" y="568"/>
                  </a:cubicBezTo>
                  <a:cubicBezTo>
                    <a:pt x="368" y="753"/>
                    <a:pt x="223" y="984"/>
                    <a:pt x="0" y="1215"/>
                  </a:cubicBezTo>
                  <a:cubicBezTo>
                    <a:pt x="0" y="1321"/>
                    <a:pt x="0" y="1321"/>
                    <a:pt x="0" y="1321"/>
                  </a:cubicBezTo>
                  <a:cubicBezTo>
                    <a:pt x="0" y="1321"/>
                    <a:pt x="237" y="1097"/>
                    <a:pt x="661" y="1053"/>
                  </a:cubicBezTo>
                  <a:cubicBezTo>
                    <a:pt x="676" y="1052"/>
                    <a:pt x="676" y="1052"/>
                    <a:pt x="676" y="1052"/>
                  </a:cubicBezTo>
                  <a:cubicBezTo>
                    <a:pt x="700" y="1044"/>
                    <a:pt x="700" y="1044"/>
                    <a:pt x="700" y="1044"/>
                  </a:cubicBezTo>
                  <a:lnTo>
                    <a:pt x="700" y="9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40" name="Picture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64" y="2833688"/>
            <a:ext cx="434899" cy="434899"/>
          </a:xfrm>
          <a:prstGeom prst="rect">
            <a:avLst/>
          </a:prstGeom>
        </p:spPr>
      </p:pic>
      <p:sp>
        <p:nvSpPr>
          <p:cNvPr id="41" name="Rectangle 72"/>
          <p:cNvSpPr/>
          <p:nvPr/>
        </p:nvSpPr>
        <p:spPr bwMode="auto">
          <a:xfrm>
            <a:off x="8308966" y="2720105"/>
            <a:ext cx="686760" cy="2932985"/>
          </a:xfrm>
          <a:prstGeom prst="rect">
            <a:avLst/>
          </a:prstGeom>
          <a:solidFill>
            <a:srgbClr val="5B9BD5"/>
          </a:solidFill>
          <a:ln w="19050" cap="flat" cmpd="sng" algn="ctr">
            <a:solidFill>
              <a:sysClr val="windowText" lastClr="000000">
                <a:lumMod val="75000"/>
              </a:sys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vert270" wrap="square" lIns="93274" tIns="640080" rIns="93274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Delve</a:t>
            </a:r>
          </a:p>
        </p:txBody>
      </p:sp>
      <p:pic>
        <p:nvPicPr>
          <p:cNvPr id="42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55" y="2816763"/>
            <a:ext cx="430917" cy="410397"/>
          </a:xfrm>
          <a:prstGeom prst="rect">
            <a:avLst/>
          </a:prstGeom>
        </p:spPr>
      </p:pic>
      <p:pic>
        <p:nvPicPr>
          <p:cNvPr id="43" name="Picture 11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48" y="2807467"/>
            <a:ext cx="486918" cy="457200"/>
          </a:xfrm>
          <a:prstGeom prst="rect">
            <a:avLst/>
          </a:prstGeom>
        </p:spPr>
      </p:pic>
      <p:pic>
        <p:nvPicPr>
          <p:cNvPr id="44" name="Picture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80" y="2817276"/>
            <a:ext cx="409372" cy="409372"/>
          </a:xfrm>
          <a:prstGeom prst="rect">
            <a:avLst/>
          </a:prstGeom>
        </p:spPr>
      </p:pic>
      <p:sp>
        <p:nvSpPr>
          <p:cNvPr id="45" name="Rounded Rectangle 23"/>
          <p:cNvSpPr/>
          <p:nvPr/>
        </p:nvSpPr>
        <p:spPr bwMode="auto">
          <a:xfrm>
            <a:off x="2131101" y="1690688"/>
            <a:ext cx="8397925" cy="929977"/>
          </a:xfrm>
          <a:prstGeom prst="roundRect">
            <a:avLst/>
          </a:prstGeom>
          <a:solidFill>
            <a:srgbClr val="505050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3274" tIns="46637" rIns="93274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1169"/>
          <p:cNvGrpSpPr/>
          <p:nvPr/>
        </p:nvGrpSpPr>
        <p:grpSpPr>
          <a:xfrm>
            <a:off x="3746571" y="1931870"/>
            <a:ext cx="3735588" cy="523220"/>
            <a:chOff x="4558694" y="2774161"/>
            <a:chExt cx="3735588" cy="523220"/>
          </a:xfrm>
        </p:grpSpPr>
        <p:pic>
          <p:nvPicPr>
            <p:cNvPr id="47" name="Picture 117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694" y="2778333"/>
              <a:ext cx="627505" cy="514876"/>
            </a:xfrm>
            <a:prstGeom prst="rect">
              <a:avLst/>
            </a:prstGeom>
          </p:spPr>
        </p:pic>
        <p:sp>
          <p:nvSpPr>
            <p:cNvPr id="48" name="Rectangle 1171"/>
            <p:cNvSpPr/>
            <p:nvPr/>
          </p:nvSpPr>
          <p:spPr>
            <a:xfrm>
              <a:off x="5253000" y="2774161"/>
              <a:ext cx="304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472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kern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</a:rPr>
                <a:t>Office 365 Groups</a:t>
              </a:r>
            </a:p>
          </p:txBody>
        </p:sp>
      </p:grpSp>
      <p:sp>
        <p:nvSpPr>
          <p:cNvPr id="49" name="Rectangle 66"/>
          <p:cNvSpPr/>
          <p:nvPr/>
        </p:nvSpPr>
        <p:spPr bwMode="auto">
          <a:xfrm>
            <a:off x="6730002" y="2715624"/>
            <a:ext cx="686760" cy="2932985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square" lIns="93274" tIns="640080" rIns="93274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BI</a:t>
            </a:r>
          </a:p>
        </p:txBody>
      </p:sp>
      <p:sp>
        <p:nvSpPr>
          <p:cNvPr id="50" name="Rectangle 72"/>
          <p:cNvSpPr/>
          <p:nvPr/>
        </p:nvSpPr>
        <p:spPr bwMode="auto">
          <a:xfrm>
            <a:off x="7510042" y="2715624"/>
            <a:ext cx="686760" cy="2932985"/>
          </a:xfrm>
          <a:prstGeom prst="rect">
            <a:avLst/>
          </a:prstGeom>
          <a:solidFill>
            <a:srgbClr val="5B9BD5"/>
          </a:solidFill>
          <a:ln w="19050" cap="flat" cmpd="sng" algn="ctr">
            <a:solidFill>
              <a:sysClr val="windowText" lastClr="000000">
                <a:lumMod val="75000"/>
              </a:sys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vert270" wrap="square" lIns="93274" tIns="640080" rIns="93274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Planner   </a:t>
            </a: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098" y="2748418"/>
            <a:ext cx="534781" cy="543270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6512" r="36522" b="52396"/>
          <a:stretch/>
        </p:blipFill>
        <p:spPr>
          <a:xfrm>
            <a:off x="6730002" y="2715624"/>
            <a:ext cx="572671" cy="5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2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4005" y="0"/>
            <a:ext cx="12192000" cy="68580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accent2">
                <a:shade val="80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fr-FR" dirty="0" err="1" smtClean="0">
                <a:solidFill>
                  <a:schemeClr val="bg1"/>
                </a:solidFill>
              </a:rPr>
              <a:t>Arquitectura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18216" y="5392617"/>
            <a:ext cx="8479416" cy="5524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Identity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18216" y="4707421"/>
            <a:ext cx="8479416" cy="5524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Office 365 Groups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119399" y="4027109"/>
            <a:ext cx="8469575" cy="5524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Office Graph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5" name="Picture 11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65" y="4810682"/>
            <a:ext cx="444692" cy="345929"/>
          </a:xfrm>
          <a:prstGeom prst="rect">
            <a:avLst/>
          </a:prstGeom>
        </p:spPr>
      </p:pic>
      <p:pic>
        <p:nvPicPr>
          <p:cNvPr id="16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701" y="5477348"/>
            <a:ext cx="315300" cy="32307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91313" y="4774401"/>
            <a:ext cx="1598579" cy="1272802"/>
            <a:chOff x="323246" y="2447286"/>
            <a:chExt cx="2532139" cy="2016110"/>
          </a:xfrm>
        </p:grpSpPr>
        <p:grpSp>
          <p:nvGrpSpPr>
            <p:cNvPr id="18" name="Group 4"/>
            <p:cNvGrpSpPr>
              <a:grpSpLocks noChangeAspect="1"/>
            </p:cNvGrpSpPr>
            <p:nvPr/>
          </p:nvGrpSpPr>
          <p:grpSpPr bwMode="auto">
            <a:xfrm>
              <a:off x="945905" y="2447286"/>
              <a:ext cx="1287463" cy="870099"/>
              <a:chOff x="119" y="1504"/>
              <a:chExt cx="1092" cy="738"/>
            </a:xfrm>
          </p:grpSpPr>
          <p:sp>
            <p:nvSpPr>
              <p:cNvPr id="3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19" y="1504"/>
                <a:ext cx="1092" cy="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5"/>
              <p:cNvSpPr>
                <a:spLocks/>
              </p:cNvSpPr>
              <p:nvPr/>
            </p:nvSpPr>
            <p:spPr bwMode="auto">
              <a:xfrm>
                <a:off x="160" y="1518"/>
                <a:ext cx="1036" cy="683"/>
              </a:xfrm>
              <a:custGeom>
                <a:avLst/>
                <a:gdLst>
                  <a:gd name="T0" fmla="*/ 1074 w 1181"/>
                  <a:gd name="T1" fmla="*/ 729 h 777"/>
                  <a:gd name="T2" fmla="*/ 1074 w 1181"/>
                  <a:gd name="T3" fmla="*/ 729 h 777"/>
                  <a:gd name="T4" fmla="*/ 1074 w 1181"/>
                  <a:gd name="T5" fmla="*/ 729 h 777"/>
                  <a:gd name="T6" fmla="*/ 952 w 1181"/>
                  <a:gd name="T7" fmla="*/ 777 h 777"/>
                  <a:gd name="T8" fmla="*/ 924 w 1181"/>
                  <a:gd name="T9" fmla="*/ 777 h 777"/>
                  <a:gd name="T10" fmla="*/ 898 w 1181"/>
                  <a:gd name="T11" fmla="*/ 777 h 777"/>
                  <a:gd name="T12" fmla="*/ 366 w 1181"/>
                  <a:gd name="T13" fmla="*/ 777 h 777"/>
                  <a:gd name="T14" fmla="*/ 356 w 1181"/>
                  <a:gd name="T15" fmla="*/ 777 h 777"/>
                  <a:gd name="T16" fmla="*/ 342 w 1181"/>
                  <a:gd name="T17" fmla="*/ 777 h 777"/>
                  <a:gd name="T18" fmla="*/ 304 w 1181"/>
                  <a:gd name="T19" fmla="*/ 777 h 777"/>
                  <a:gd name="T20" fmla="*/ 219 w 1181"/>
                  <a:gd name="T21" fmla="*/ 777 h 777"/>
                  <a:gd name="T22" fmla="*/ 0 w 1181"/>
                  <a:gd name="T23" fmla="*/ 558 h 777"/>
                  <a:gd name="T24" fmla="*/ 190 w 1181"/>
                  <a:gd name="T25" fmla="*/ 340 h 777"/>
                  <a:gd name="T26" fmla="*/ 190 w 1181"/>
                  <a:gd name="T27" fmla="*/ 326 h 777"/>
                  <a:gd name="T28" fmla="*/ 376 w 1181"/>
                  <a:gd name="T29" fmla="*/ 31 h 777"/>
                  <a:gd name="T30" fmla="*/ 377 w 1181"/>
                  <a:gd name="T31" fmla="*/ 31 h 777"/>
                  <a:gd name="T32" fmla="*/ 514 w 1181"/>
                  <a:gd name="T33" fmla="*/ 0 h 777"/>
                  <a:gd name="T34" fmla="*/ 785 w 1181"/>
                  <a:gd name="T35" fmla="*/ 145 h 777"/>
                  <a:gd name="T36" fmla="*/ 875 w 1181"/>
                  <a:gd name="T37" fmla="*/ 123 h 777"/>
                  <a:gd name="T38" fmla="*/ 979 w 1181"/>
                  <a:gd name="T39" fmla="*/ 154 h 777"/>
                  <a:gd name="T40" fmla="*/ 1063 w 1181"/>
                  <a:gd name="T41" fmla="*/ 306 h 777"/>
                  <a:gd name="T42" fmla="*/ 1181 w 1181"/>
                  <a:gd name="T43" fmla="*/ 522 h 777"/>
                  <a:gd name="T44" fmla="*/ 1074 w 1181"/>
                  <a:gd name="T45" fmla="*/ 729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81" h="777">
                    <a:moveTo>
                      <a:pt x="1074" y="729"/>
                    </a:moveTo>
                    <a:cubicBezTo>
                      <a:pt x="1074" y="729"/>
                      <a:pt x="1074" y="729"/>
                      <a:pt x="1074" y="729"/>
                    </a:cubicBezTo>
                    <a:cubicBezTo>
                      <a:pt x="1074" y="729"/>
                      <a:pt x="1074" y="729"/>
                      <a:pt x="1074" y="729"/>
                    </a:cubicBezTo>
                    <a:cubicBezTo>
                      <a:pt x="1038" y="753"/>
                      <a:pt x="998" y="772"/>
                      <a:pt x="952" y="777"/>
                    </a:cubicBezTo>
                    <a:cubicBezTo>
                      <a:pt x="943" y="777"/>
                      <a:pt x="933" y="777"/>
                      <a:pt x="924" y="777"/>
                    </a:cubicBezTo>
                    <a:cubicBezTo>
                      <a:pt x="915" y="777"/>
                      <a:pt x="907" y="777"/>
                      <a:pt x="898" y="777"/>
                    </a:cubicBezTo>
                    <a:cubicBezTo>
                      <a:pt x="779" y="777"/>
                      <a:pt x="499" y="777"/>
                      <a:pt x="366" y="777"/>
                    </a:cubicBezTo>
                    <a:cubicBezTo>
                      <a:pt x="363" y="777"/>
                      <a:pt x="359" y="777"/>
                      <a:pt x="356" y="777"/>
                    </a:cubicBezTo>
                    <a:cubicBezTo>
                      <a:pt x="342" y="777"/>
                      <a:pt x="342" y="777"/>
                      <a:pt x="342" y="777"/>
                    </a:cubicBezTo>
                    <a:cubicBezTo>
                      <a:pt x="337" y="777"/>
                      <a:pt x="316" y="777"/>
                      <a:pt x="304" y="777"/>
                    </a:cubicBezTo>
                    <a:cubicBezTo>
                      <a:pt x="219" y="777"/>
                      <a:pt x="219" y="777"/>
                      <a:pt x="219" y="777"/>
                    </a:cubicBezTo>
                    <a:cubicBezTo>
                      <a:pt x="97" y="774"/>
                      <a:pt x="0" y="677"/>
                      <a:pt x="0" y="558"/>
                    </a:cubicBezTo>
                    <a:cubicBezTo>
                      <a:pt x="0" y="447"/>
                      <a:pt x="83" y="356"/>
                      <a:pt x="190" y="340"/>
                    </a:cubicBezTo>
                    <a:cubicBezTo>
                      <a:pt x="190" y="337"/>
                      <a:pt x="190" y="330"/>
                      <a:pt x="190" y="326"/>
                    </a:cubicBezTo>
                    <a:cubicBezTo>
                      <a:pt x="190" y="195"/>
                      <a:pt x="266" y="83"/>
                      <a:pt x="376" y="31"/>
                    </a:cubicBezTo>
                    <a:cubicBezTo>
                      <a:pt x="376" y="31"/>
                      <a:pt x="376" y="31"/>
                      <a:pt x="377" y="31"/>
                    </a:cubicBezTo>
                    <a:cubicBezTo>
                      <a:pt x="420" y="12"/>
                      <a:pt x="464" y="0"/>
                      <a:pt x="514" y="0"/>
                    </a:cubicBezTo>
                    <a:cubicBezTo>
                      <a:pt x="628" y="0"/>
                      <a:pt x="727" y="59"/>
                      <a:pt x="785" y="145"/>
                    </a:cubicBezTo>
                    <a:cubicBezTo>
                      <a:pt x="811" y="132"/>
                      <a:pt x="842" y="123"/>
                      <a:pt x="875" y="123"/>
                    </a:cubicBezTo>
                    <a:cubicBezTo>
                      <a:pt x="913" y="123"/>
                      <a:pt x="949" y="135"/>
                      <a:pt x="979" y="154"/>
                    </a:cubicBezTo>
                    <a:cubicBezTo>
                      <a:pt x="1029" y="187"/>
                      <a:pt x="1062" y="242"/>
                      <a:pt x="1063" y="306"/>
                    </a:cubicBezTo>
                    <a:cubicBezTo>
                      <a:pt x="1133" y="353"/>
                      <a:pt x="1181" y="434"/>
                      <a:pt x="1181" y="522"/>
                    </a:cubicBezTo>
                    <a:cubicBezTo>
                      <a:pt x="1181" y="608"/>
                      <a:pt x="1139" y="683"/>
                      <a:pt x="1074" y="729"/>
                    </a:cubicBezTo>
                    <a:close/>
                  </a:path>
                </a:pathLst>
              </a:custGeom>
              <a:solidFill>
                <a:schemeClr val="bg2"/>
              </a:solidFill>
              <a:ln w="889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488" y="1522"/>
                <a:ext cx="704" cy="635"/>
              </a:xfrm>
              <a:custGeom>
                <a:avLst/>
                <a:gdLst>
                  <a:gd name="T0" fmla="*/ 805 w 805"/>
                  <a:gd name="T1" fmla="*/ 522 h 729"/>
                  <a:gd name="T2" fmla="*/ 687 w 805"/>
                  <a:gd name="T3" fmla="*/ 306 h 729"/>
                  <a:gd name="T4" fmla="*/ 603 w 805"/>
                  <a:gd name="T5" fmla="*/ 154 h 729"/>
                  <a:gd name="T6" fmla="*/ 499 w 805"/>
                  <a:gd name="T7" fmla="*/ 123 h 729"/>
                  <a:gd name="T8" fmla="*/ 409 w 805"/>
                  <a:gd name="T9" fmla="*/ 145 h 729"/>
                  <a:gd name="T10" fmla="*/ 138 w 805"/>
                  <a:gd name="T11" fmla="*/ 0 h 729"/>
                  <a:gd name="T12" fmla="*/ 0 w 805"/>
                  <a:gd name="T13" fmla="*/ 31 h 729"/>
                  <a:gd name="T14" fmla="*/ 698 w 805"/>
                  <a:gd name="T15" fmla="*/ 729 h 729"/>
                  <a:gd name="T16" fmla="*/ 805 w 805"/>
                  <a:gd name="T17" fmla="*/ 522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5" h="729">
                    <a:moveTo>
                      <a:pt x="805" y="522"/>
                    </a:moveTo>
                    <a:cubicBezTo>
                      <a:pt x="805" y="434"/>
                      <a:pt x="757" y="353"/>
                      <a:pt x="687" y="306"/>
                    </a:cubicBezTo>
                    <a:cubicBezTo>
                      <a:pt x="686" y="242"/>
                      <a:pt x="653" y="187"/>
                      <a:pt x="603" y="154"/>
                    </a:cubicBezTo>
                    <a:cubicBezTo>
                      <a:pt x="573" y="135"/>
                      <a:pt x="537" y="123"/>
                      <a:pt x="499" y="123"/>
                    </a:cubicBezTo>
                    <a:cubicBezTo>
                      <a:pt x="466" y="123"/>
                      <a:pt x="435" y="132"/>
                      <a:pt x="409" y="145"/>
                    </a:cubicBezTo>
                    <a:cubicBezTo>
                      <a:pt x="351" y="59"/>
                      <a:pt x="252" y="0"/>
                      <a:pt x="138" y="0"/>
                    </a:cubicBezTo>
                    <a:cubicBezTo>
                      <a:pt x="88" y="0"/>
                      <a:pt x="43" y="12"/>
                      <a:pt x="0" y="31"/>
                    </a:cubicBezTo>
                    <a:cubicBezTo>
                      <a:pt x="698" y="729"/>
                      <a:pt x="698" y="729"/>
                      <a:pt x="698" y="729"/>
                    </a:cubicBezTo>
                    <a:cubicBezTo>
                      <a:pt x="763" y="683"/>
                      <a:pt x="805" y="608"/>
                      <a:pt x="805" y="52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7"/>
              <p:cNvSpPr>
                <a:spLocks/>
              </p:cNvSpPr>
              <p:nvPr/>
            </p:nvSpPr>
            <p:spPr bwMode="auto">
              <a:xfrm>
                <a:off x="167" y="1545"/>
                <a:ext cx="935" cy="651"/>
              </a:xfrm>
              <a:custGeom>
                <a:avLst/>
                <a:gdLst>
                  <a:gd name="T0" fmla="*/ 376 w 1074"/>
                  <a:gd name="T1" fmla="*/ 0 h 746"/>
                  <a:gd name="T2" fmla="*/ 190 w 1074"/>
                  <a:gd name="T3" fmla="*/ 295 h 746"/>
                  <a:gd name="T4" fmla="*/ 190 w 1074"/>
                  <a:gd name="T5" fmla="*/ 309 h 746"/>
                  <a:gd name="T6" fmla="*/ 0 w 1074"/>
                  <a:gd name="T7" fmla="*/ 527 h 746"/>
                  <a:gd name="T8" fmla="*/ 219 w 1074"/>
                  <a:gd name="T9" fmla="*/ 746 h 746"/>
                  <a:gd name="T10" fmla="*/ 304 w 1074"/>
                  <a:gd name="T11" fmla="*/ 746 h 746"/>
                  <a:gd name="T12" fmla="*/ 342 w 1074"/>
                  <a:gd name="T13" fmla="*/ 746 h 746"/>
                  <a:gd name="T14" fmla="*/ 356 w 1074"/>
                  <a:gd name="T15" fmla="*/ 746 h 746"/>
                  <a:gd name="T16" fmla="*/ 366 w 1074"/>
                  <a:gd name="T17" fmla="*/ 746 h 746"/>
                  <a:gd name="T18" fmla="*/ 898 w 1074"/>
                  <a:gd name="T19" fmla="*/ 746 h 746"/>
                  <a:gd name="T20" fmla="*/ 924 w 1074"/>
                  <a:gd name="T21" fmla="*/ 746 h 746"/>
                  <a:gd name="T22" fmla="*/ 952 w 1074"/>
                  <a:gd name="T23" fmla="*/ 746 h 746"/>
                  <a:gd name="T24" fmla="*/ 1074 w 1074"/>
                  <a:gd name="T25" fmla="*/ 698 h 746"/>
                  <a:gd name="T26" fmla="*/ 376 w 1074"/>
                  <a:gd name="T27" fmla="*/ 0 h 746"/>
                  <a:gd name="T28" fmla="*/ 376 w 1074"/>
                  <a:gd name="T29" fmla="*/ 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4" h="746">
                    <a:moveTo>
                      <a:pt x="376" y="0"/>
                    </a:moveTo>
                    <a:cubicBezTo>
                      <a:pt x="266" y="52"/>
                      <a:pt x="190" y="164"/>
                      <a:pt x="190" y="295"/>
                    </a:cubicBezTo>
                    <a:cubicBezTo>
                      <a:pt x="190" y="299"/>
                      <a:pt x="190" y="306"/>
                      <a:pt x="190" y="309"/>
                    </a:cubicBezTo>
                    <a:cubicBezTo>
                      <a:pt x="83" y="325"/>
                      <a:pt x="0" y="416"/>
                      <a:pt x="0" y="527"/>
                    </a:cubicBezTo>
                    <a:cubicBezTo>
                      <a:pt x="0" y="646"/>
                      <a:pt x="97" y="743"/>
                      <a:pt x="219" y="746"/>
                    </a:cubicBezTo>
                    <a:cubicBezTo>
                      <a:pt x="219" y="746"/>
                      <a:pt x="219" y="746"/>
                      <a:pt x="304" y="746"/>
                    </a:cubicBezTo>
                    <a:cubicBezTo>
                      <a:pt x="316" y="746"/>
                      <a:pt x="337" y="746"/>
                      <a:pt x="342" y="746"/>
                    </a:cubicBezTo>
                    <a:cubicBezTo>
                      <a:pt x="342" y="746"/>
                      <a:pt x="342" y="746"/>
                      <a:pt x="356" y="746"/>
                    </a:cubicBezTo>
                    <a:cubicBezTo>
                      <a:pt x="359" y="746"/>
                      <a:pt x="363" y="746"/>
                      <a:pt x="366" y="746"/>
                    </a:cubicBezTo>
                    <a:cubicBezTo>
                      <a:pt x="499" y="746"/>
                      <a:pt x="779" y="746"/>
                      <a:pt x="898" y="746"/>
                    </a:cubicBezTo>
                    <a:cubicBezTo>
                      <a:pt x="907" y="746"/>
                      <a:pt x="915" y="746"/>
                      <a:pt x="924" y="746"/>
                    </a:cubicBezTo>
                    <a:cubicBezTo>
                      <a:pt x="933" y="746"/>
                      <a:pt x="943" y="746"/>
                      <a:pt x="952" y="746"/>
                    </a:cubicBezTo>
                    <a:cubicBezTo>
                      <a:pt x="998" y="741"/>
                      <a:pt x="1038" y="722"/>
                      <a:pt x="1074" y="698"/>
                    </a:cubicBezTo>
                    <a:cubicBezTo>
                      <a:pt x="376" y="0"/>
                      <a:pt x="376" y="0"/>
                      <a:pt x="376" y="0"/>
                    </a:cubicBezTo>
                    <a:cubicBezTo>
                      <a:pt x="376" y="0"/>
                      <a:pt x="376" y="0"/>
                      <a:pt x="376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" name="TextBox 103"/>
            <p:cNvSpPr txBox="1"/>
            <p:nvPr/>
          </p:nvSpPr>
          <p:spPr>
            <a:xfrm>
              <a:off x="323246" y="3340484"/>
              <a:ext cx="2532139" cy="11229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200"/>
                </a:spcAft>
              </a:pPr>
              <a:r>
                <a:rPr lang="en-US" sz="1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Azure </a:t>
              </a:r>
            </a:p>
            <a:p>
              <a:pPr algn="ctr">
                <a:lnSpc>
                  <a:spcPct val="90000"/>
                </a:lnSpc>
                <a:spcAft>
                  <a:spcPts val="200"/>
                </a:spcAft>
              </a:pPr>
              <a:r>
                <a:rPr lang="en-US" sz="1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Active Directory</a:t>
              </a:r>
            </a:p>
          </p:txBody>
        </p:sp>
        <p:grpSp>
          <p:nvGrpSpPr>
            <p:cNvPr id="21" name="Group 12"/>
            <p:cNvGrpSpPr>
              <a:grpSpLocks noChangeAspect="1"/>
            </p:cNvGrpSpPr>
            <p:nvPr/>
          </p:nvGrpSpPr>
          <p:grpSpPr bwMode="auto">
            <a:xfrm>
              <a:off x="1345409" y="2627633"/>
              <a:ext cx="514350" cy="511175"/>
              <a:chOff x="655" y="1614"/>
              <a:chExt cx="324" cy="322"/>
            </a:xfrm>
          </p:grpSpPr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668" y="1628"/>
                <a:ext cx="297" cy="297"/>
              </a:xfrm>
              <a:custGeom>
                <a:avLst/>
                <a:gdLst>
                  <a:gd name="T0" fmla="*/ 0 w 297"/>
                  <a:gd name="T1" fmla="*/ 175 h 297"/>
                  <a:gd name="T2" fmla="*/ 147 w 297"/>
                  <a:gd name="T3" fmla="*/ 0 h 297"/>
                  <a:gd name="T4" fmla="*/ 297 w 297"/>
                  <a:gd name="T5" fmla="*/ 175 h 297"/>
                  <a:gd name="T6" fmla="*/ 147 w 297"/>
                  <a:gd name="T7" fmla="*/ 297 h 297"/>
                  <a:gd name="T8" fmla="*/ 0 w 297"/>
                  <a:gd name="T9" fmla="*/ 17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297">
                    <a:moveTo>
                      <a:pt x="0" y="175"/>
                    </a:moveTo>
                    <a:lnTo>
                      <a:pt x="147" y="0"/>
                    </a:lnTo>
                    <a:lnTo>
                      <a:pt x="297" y="175"/>
                    </a:lnTo>
                    <a:lnTo>
                      <a:pt x="147" y="297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14"/>
              <p:cNvSpPr>
                <a:spLocks noEditPoints="1"/>
              </p:cNvSpPr>
              <p:nvPr/>
            </p:nvSpPr>
            <p:spPr bwMode="auto">
              <a:xfrm>
                <a:off x="655" y="1614"/>
                <a:ext cx="324" cy="322"/>
              </a:xfrm>
              <a:custGeom>
                <a:avLst/>
                <a:gdLst>
                  <a:gd name="T0" fmla="*/ 212 w 428"/>
                  <a:gd name="T1" fmla="*/ 37 h 425"/>
                  <a:gd name="T2" fmla="*/ 393 w 428"/>
                  <a:gd name="T3" fmla="*/ 247 h 425"/>
                  <a:gd name="T4" fmla="*/ 212 w 428"/>
                  <a:gd name="T5" fmla="*/ 394 h 425"/>
                  <a:gd name="T6" fmla="*/ 34 w 428"/>
                  <a:gd name="T7" fmla="*/ 247 h 425"/>
                  <a:gd name="T8" fmla="*/ 212 w 428"/>
                  <a:gd name="T9" fmla="*/ 37 h 425"/>
                  <a:gd name="T10" fmla="*/ 212 w 428"/>
                  <a:gd name="T11" fmla="*/ 0 h 425"/>
                  <a:gd name="T12" fmla="*/ 194 w 428"/>
                  <a:gd name="T13" fmla="*/ 22 h 425"/>
                  <a:gd name="T14" fmla="*/ 16 w 428"/>
                  <a:gd name="T15" fmla="*/ 232 h 425"/>
                  <a:gd name="T16" fmla="*/ 0 w 428"/>
                  <a:gd name="T17" fmla="*/ 250 h 425"/>
                  <a:gd name="T18" fmla="*/ 19 w 428"/>
                  <a:gd name="T19" fmla="*/ 266 h 425"/>
                  <a:gd name="T20" fmla="*/ 197 w 428"/>
                  <a:gd name="T21" fmla="*/ 413 h 425"/>
                  <a:gd name="T22" fmla="*/ 212 w 428"/>
                  <a:gd name="T23" fmla="*/ 425 h 425"/>
                  <a:gd name="T24" fmla="*/ 227 w 428"/>
                  <a:gd name="T25" fmla="*/ 413 h 425"/>
                  <a:gd name="T26" fmla="*/ 408 w 428"/>
                  <a:gd name="T27" fmla="*/ 266 h 425"/>
                  <a:gd name="T28" fmla="*/ 428 w 428"/>
                  <a:gd name="T29" fmla="*/ 251 h 425"/>
                  <a:gd name="T30" fmla="*/ 411 w 428"/>
                  <a:gd name="T31" fmla="*/ 232 h 425"/>
                  <a:gd name="T32" fmla="*/ 230 w 428"/>
                  <a:gd name="T33" fmla="*/ 22 h 425"/>
                  <a:gd name="T34" fmla="*/ 212 w 428"/>
                  <a:gd name="T35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8" h="425">
                    <a:moveTo>
                      <a:pt x="212" y="37"/>
                    </a:moveTo>
                    <a:cubicBezTo>
                      <a:pt x="393" y="247"/>
                      <a:pt x="393" y="247"/>
                      <a:pt x="393" y="247"/>
                    </a:cubicBezTo>
                    <a:cubicBezTo>
                      <a:pt x="393" y="247"/>
                      <a:pt x="393" y="247"/>
                      <a:pt x="212" y="394"/>
                    </a:cubicBezTo>
                    <a:cubicBezTo>
                      <a:pt x="212" y="394"/>
                      <a:pt x="212" y="394"/>
                      <a:pt x="34" y="247"/>
                    </a:cubicBezTo>
                    <a:cubicBezTo>
                      <a:pt x="34" y="247"/>
                      <a:pt x="34" y="247"/>
                      <a:pt x="212" y="37"/>
                    </a:cubicBezTo>
                    <a:moveTo>
                      <a:pt x="212" y="0"/>
                    </a:moveTo>
                    <a:cubicBezTo>
                      <a:pt x="194" y="22"/>
                      <a:pt x="194" y="22"/>
                      <a:pt x="194" y="22"/>
                    </a:cubicBezTo>
                    <a:cubicBezTo>
                      <a:pt x="16" y="232"/>
                      <a:pt x="16" y="232"/>
                      <a:pt x="16" y="232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19" y="266"/>
                      <a:pt x="19" y="266"/>
                      <a:pt x="19" y="266"/>
                    </a:cubicBezTo>
                    <a:cubicBezTo>
                      <a:pt x="197" y="413"/>
                      <a:pt x="197" y="413"/>
                      <a:pt x="197" y="413"/>
                    </a:cubicBezTo>
                    <a:cubicBezTo>
                      <a:pt x="212" y="425"/>
                      <a:pt x="212" y="425"/>
                      <a:pt x="212" y="425"/>
                    </a:cubicBezTo>
                    <a:cubicBezTo>
                      <a:pt x="227" y="413"/>
                      <a:pt x="227" y="413"/>
                      <a:pt x="227" y="413"/>
                    </a:cubicBezTo>
                    <a:cubicBezTo>
                      <a:pt x="408" y="266"/>
                      <a:pt x="408" y="266"/>
                      <a:pt x="408" y="266"/>
                    </a:cubicBezTo>
                    <a:cubicBezTo>
                      <a:pt x="428" y="251"/>
                      <a:pt x="428" y="251"/>
                      <a:pt x="428" y="251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230" y="22"/>
                      <a:pt x="230" y="22"/>
                      <a:pt x="230" y="22"/>
                    </a:cubicBezTo>
                    <a:cubicBezTo>
                      <a:pt x="212" y="0"/>
                      <a:pt x="212" y="0"/>
                      <a:pt x="2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763" y="1745"/>
                <a:ext cx="46" cy="83"/>
              </a:xfrm>
              <a:custGeom>
                <a:avLst/>
                <a:gdLst>
                  <a:gd name="T0" fmla="*/ 62 w 62"/>
                  <a:gd name="T1" fmla="*/ 110 h 110"/>
                  <a:gd name="T2" fmla="*/ 1 w 62"/>
                  <a:gd name="T3" fmla="*/ 76 h 110"/>
                  <a:gd name="T4" fmla="*/ 2 w 62"/>
                  <a:gd name="T5" fmla="*/ 69 h 110"/>
                  <a:gd name="T6" fmla="*/ 0 w 62"/>
                  <a:gd name="T7" fmla="*/ 57 h 110"/>
                  <a:gd name="T8" fmla="*/ 60 w 62"/>
                  <a:gd name="T9" fmla="*/ 0 h 110"/>
                  <a:gd name="T10" fmla="*/ 62 w 62"/>
                  <a:gd name="T11" fmla="*/ 0 h 110"/>
                  <a:gd name="T12" fmla="*/ 62 w 62"/>
                  <a:gd name="T1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110">
                    <a:moveTo>
                      <a:pt x="62" y="110"/>
                    </a:moveTo>
                    <a:cubicBezTo>
                      <a:pt x="62" y="110"/>
                      <a:pt x="62" y="110"/>
                      <a:pt x="1" y="76"/>
                    </a:cubicBezTo>
                    <a:cubicBezTo>
                      <a:pt x="2" y="74"/>
                      <a:pt x="2" y="71"/>
                      <a:pt x="2" y="69"/>
                    </a:cubicBezTo>
                    <a:cubicBezTo>
                      <a:pt x="2" y="65"/>
                      <a:pt x="1" y="61"/>
                      <a:pt x="0" y="5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62" y="0"/>
                      <a:pt x="62" y="0"/>
                      <a:pt x="62" y="11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681" y="1642"/>
                <a:ext cx="134" cy="271"/>
              </a:xfrm>
              <a:custGeom>
                <a:avLst/>
                <a:gdLst>
                  <a:gd name="T0" fmla="*/ 178 w 178"/>
                  <a:gd name="T1" fmla="*/ 0 h 357"/>
                  <a:gd name="T2" fmla="*/ 178 w 178"/>
                  <a:gd name="T3" fmla="*/ 76 h 357"/>
                  <a:gd name="T4" fmla="*/ 149 w 178"/>
                  <a:gd name="T5" fmla="*/ 107 h 357"/>
                  <a:gd name="T6" fmla="*/ 154 w 178"/>
                  <a:gd name="T7" fmla="*/ 125 h 357"/>
                  <a:gd name="T8" fmla="*/ 96 w 178"/>
                  <a:gd name="T9" fmla="*/ 180 h 357"/>
                  <a:gd name="T10" fmla="*/ 82 w 178"/>
                  <a:gd name="T11" fmla="*/ 176 h 357"/>
                  <a:gd name="T12" fmla="*/ 53 w 178"/>
                  <a:gd name="T13" fmla="*/ 205 h 357"/>
                  <a:gd name="T14" fmla="*/ 82 w 178"/>
                  <a:gd name="T15" fmla="*/ 234 h 357"/>
                  <a:gd name="T16" fmla="*/ 102 w 178"/>
                  <a:gd name="T17" fmla="*/ 225 h 357"/>
                  <a:gd name="T18" fmla="*/ 158 w 178"/>
                  <a:gd name="T19" fmla="*/ 257 h 357"/>
                  <a:gd name="T20" fmla="*/ 152 w 178"/>
                  <a:gd name="T21" fmla="*/ 274 h 357"/>
                  <a:gd name="T22" fmla="*/ 178 w 178"/>
                  <a:gd name="T23" fmla="*/ 303 h 357"/>
                  <a:gd name="T24" fmla="*/ 178 w 178"/>
                  <a:gd name="T25" fmla="*/ 357 h 357"/>
                  <a:gd name="T26" fmla="*/ 0 w 178"/>
                  <a:gd name="T27" fmla="*/ 210 h 357"/>
                  <a:gd name="T28" fmla="*/ 178 w 178"/>
                  <a:gd name="T2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357">
                    <a:moveTo>
                      <a:pt x="178" y="0"/>
                    </a:moveTo>
                    <a:cubicBezTo>
                      <a:pt x="178" y="76"/>
                      <a:pt x="178" y="76"/>
                      <a:pt x="178" y="76"/>
                    </a:cubicBezTo>
                    <a:cubicBezTo>
                      <a:pt x="162" y="77"/>
                      <a:pt x="149" y="90"/>
                      <a:pt x="149" y="107"/>
                    </a:cubicBezTo>
                    <a:cubicBezTo>
                      <a:pt x="149" y="114"/>
                      <a:pt x="151" y="120"/>
                      <a:pt x="154" y="125"/>
                    </a:cubicBezTo>
                    <a:cubicBezTo>
                      <a:pt x="154" y="125"/>
                      <a:pt x="154" y="125"/>
                      <a:pt x="96" y="180"/>
                    </a:cubicBezTo>
                    <a:cubicBezTo>
                      <a:pt x="92" y="177"/>
                      <a:pt x="87" y="176"/>
                      <a:pt x="82" y="176"/>
                    </a:cubicBezTo>
                    <a:cubicBezTo>
                      <a:pt x="66" y="176"/>
                      <a:pt x="53" y="188"/>
                      <a:pt x="53" y="205"/>
                    </a:cubicBezTo>
                    <a:cubicBezTo>
                      <a:pt x="53" y="221"/>
                      <a:pt x="66" y="234"/>
                      <a:pt x="82" y="234"/>
                    </a:cubicBezTo>
                    <a:cubicBezTo>
                      <a:pt x="89" y="234"/>
                      <a:pt x="96" y="230"/>
                      <a:pt x="102" y="225"/>
                    </a:cubicBezTo>
                    <a:cubicBezTo>
                      <a:pt x="102" y="225"/>
                      <a:pt x="102" y="225"/>
                      <a:pt x="158" y="257"/>
                    </a:cubicBezTo>
                    <a:cubicBezTo>
                      <a:pt x="154" y="261"/>
                      <a:pt x="152" y="267"/>
                      <a:pt x="152" y="274"/>
                    </a:cubicBezTo>
                    <a:cubicBezTo>
                      <a:pt x="152" y="289"/>
                      <a:pt x="163" y="302"/>
                      <a:pt x="178" y="303"/>
                    </a:cubicBezTo>
                    <a:cubicBezTo>
                      <a:pt x="178" y="357"/>
                      <a:pt x="178" y="357"/>
                      <a:pt x="178" y="357"/>
                    </a:cubicBezTo>
                    <a:cubicBezTo>
                      <a:pt x="178" y="357"/>
                      <a:pt x="178" y="357"/>
                      <a:pt x="0" y="210"/>
                    </a:cubicBezTo>
                    <a:cubicBezTo>
                      <a:pt x="0" y="210"/>
                      <a:pt x="0" y="210"/>
                      <a:pt x="178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821" y="1744"/>
                <a:ext cx="47" cy="84"/>
              </a:xfrm>
              <a:custGeom>
                <a:avLst/>
                <a:gdLst>
                  <a:gd name="T0" fmla="*/ 0 w 62"/>
                  <a:gd name="T1" fmla="*/ 112 h 112"/>
                  <a:gd name="T2" fmla="*/ 0 w 62"/>
                  <a:gd name="T3" fmla="*/ 4 h 112"/>
                  <a:gd name="T4" fmla="*/ 10 w 62"/>
                  <a:gd name="T5" fmla="*/ 0 h 112"/>
                  <a:gd name="T6" fmla="*/ 62 w 62"/>
                  <a:gd name="T7" fmla="*/ 64 h 112"/>
                  <a:gd name="T8" fmla="*/ 61 w 62"/>
                  <a:gd name="T9" fmla="*/ 71 h 112"/>
                  <a:gd name="T10" fmla="*/ 61 w 62"/>
                  <a:gd name="T11" fmla="*/ 73 h 112"/>
                  <a:gd name="T12" fmla="*/ 1 w 62"/>
                  <a:gd name="T13" fmla="*/ 112 h 112"/>
                  <a:gd name="T14" fmla="*/ 0 w 62"/>
                  <a:gd name="T1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112">
                    <a:moveTo>
                      <a:pt x="0" y="112"/>
                    </a:moveTo>
                    <a:cubicBezTo>
                      <a:pt x="0" y="112"/>
                      <a:pt x="0" y="112"/>
                      <a:pt x="0" y="4"/>
                    </a:cubicBezTo>
                    <a:cubicBezTo>
                      <a:pt x="3" y="3"/>
                      <a:pt x="7" y="2"/>
                      <a:pt x="10" y="0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7"/>
                      <a:pt x="61" y="69"/>
                      <a:pt x="61" y="71"/>
                    </a:cubicBezTo>
                    <a:cubicBezTo>
                      <a:pt x="61" y="71"/>
                      <a:pt x="61" y="72"/>
                      <a:pt x="61" y="73"/>
                    </a:cubicBezTo>
                    <a:cubicBezTo>
                      <a:pt x="61" y="73"/>
                      <a:pt x="61" y="73"/>
                      <a:pt x="1" y="112"/>
                    </a:cubicBezTo>
                    <a:cubicBezTo>
                      <a:pt x="1" y="112"/>
                      <a:pt x="0" y="112"/>
                      <a:pt x="0" y="11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18"/>
              <p:cNvSpPr>
                <a:spLocks noEditPoints="1"/>
              </p:cNvSpPr>
              <p:nvPr/>
            </p:nvSpPr>
            <p:spPr bwMode="auto">
              <a:xfrm>
                <a:off x="721" y="1700"/>
                <a:ext cx="94" cy="172"/>
              </a:xfrm>
              <a:custGeom>
                <a:avLst/>
                <a:gdLst>
                  <a:gd name="T0" fmla="*/ 115 w 125"/>
                  <a:gd name="T1" fmla="*/ 60 h 227"/>
                  <a:gd name="T2" fmla="*/ 55 w 125"/>
                  <a:gd name="T3" fmla="*/ 117 h 227"/>
                  <a:gd name="T4" fmla="*/ 57 w 125"/>
                  <a:gd name="T5" fmla="*/ 129 h 227"/>
                  <a:gd name="T6" fmla="*/ 56 w 125"/>
                  <a:gd name="T7" fmla="*/ 136 h 227"/>
                  <a:gd name="T8" fmla="*/ 117 w 125"/>
                  <a:gd name="T9" fmla="*/ 170 h 227"/>
                  <a:gd name="T10" fmla="*/ 117 w 125"/>
                  <a:gd name="T11" fmla="*/ 60 h 227"/>
                  <a:gd name="T12" fmla="*/ 115 w 125"/>
                  <a:gd name="T13" fmla="*/ 60 h 227"/>
                  <a:gd name="T14" fmla="*/ 49 w 125"/>
                  <a:gd name="T15" fmla="*/ 149 h 227"/>
                  <a:gd name="T16" fmla="*/ 29 w 125"/>
                  <a:gd name="T17" fmla="*/ 158 h 227"/>
                  <a:gd name="T18" fmla="*/ 0 w 125"/>
                  <a:gd name="T19" fmla="*/ 129 h 227"/>
                  <a:gd name="T20" fmla="*/ 29 w 125"/>
                  <a:gd name="T21" fmla="*/ 100 h 227"/>
                  <a:gd name="T22" fmla="*/ 43 w 125"/>
                  <a:gd name="T23" fmla="*/ 104 h 227"/>
                  <a:gd name="T24" fmla="*/ 101 w 125"/>
                  <a:gd name="T25" fmla="*/ 49 h 227"/>
                  <a:gd name="T26" fmla="*/ 96 w 125"/>
                  <a:gd name="T27" fmla="*/ 31 h 227"/>
                  <a:gd name="T28" fmla="*/ 125 w 125"/>
                  <a:gd name="T29" fmla="*/ 0 h 227"/>
                  <a:gd name="T30" fmla="*/ 125 w 125"/>
                  <a:gd name="T31" fmla="*/ 227 h 227"/>
                  <a:gd name="T32" fmla="*/ 99 w 125"/>
                  <a:gd name="T33" fmla="*/ 198 h 227"/>
                  <a:gd name="T34" fmla="*/ 105 w 125"/>
                  <a:gd name="T35" fmla="*/ 181 h 227"/>
                  <a:gd name="T36" fmla="*/ 49 w 125"/>
                  <a:gd name="T37" fmla="*/ 149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5" h="227">
                    <a:moveTo>
                      <a:pt x="115" y="60"/>
                    </a:moveTo>
                    <a:cubicBezTo>
                      <a:pt x="55" y="117"/>
                      <a:pt x="55" y="117"/>
                      <a:pt x="55" y="117"/>
                    </a:cubicBezTo>
                    <a:cubicBezTo>
                      <a:pt x="56" y="121"/>
                      <a:pt x="57" y="125"/>
                      <a:pt x="57" y="129"/>
                    </a:cubicBezTo>
                    <a:cubicBezTo>
                      <a:pt x="57" y="131"/>
                      <a:pt x="57" y="134"/>
                      <a:pt x="56" y="136"/>
                    </a:cubicBezTo>
                    <a:cubicBezTo>
                      <a:pt x="117" y="170"/>
                      <a:pt x="117" y="170"/>
                      <a:pt x="117" y="170"/>
                    </a:cubicBezTo>
                    <a:cubicBezTo>
                      <a:pt x="117" y="60"/>
                      <a:pt x="117" y="60"/>
                      <a:pt x="117" y="60"/>
                    </a:cubicBezTo>
                    <a:cubicBezTo>
                      <a:pt x="116" y="60"/>
                      <a:pt x="116" y="60"/>
                      <a:pt x="115" y="60"/>
                    </a:cubicBezTo>
                    <a:close/>
                    <a:moveTo>
                      <a:pt x="49" y="149"/>
                    </a:moveTo>
                    <a:cubicBezTo>
                      <a:pt x="43" y="154"/>
                      <a:pt x="36" y="158"/>
                      <a:pt x="29" y="158"/>
                    </a:cubicBezTo>
                    <a:cubicBezTo>
                      <a:pt x="13" y="158"/>
                      <a:pt x="0" y="145"/>
                      <a:pt x="0" y="129"/>
                    </a:cubicBezTo>
                    <a:cubicBezTo>
                      <a:pt x="0" y="112"/>
                      <a:pt x="13" y="100"/>
                      <a:pt x="29" y="100"/>
                    </a:cubicBezTo>
                    <a:cubicBezTo>
                      <a:pt x="34" y="100"/>
                      <a:pt x="39" y="101"/>
                      <a:pt x="43" y="104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8" y="44"/>
                      <a:pt x="96" y="38"/>
                      <a:pt x="96" y="31"/>
                    </a:cubicBezTo>
                    <a:cubicBezTo>
                      <a:pt x="96" y="14"/>
                      <a:pt x="109" y="1"/>
                      <a:pt x="125" y="0"/>
                    </a:cubicBezTo>
                    <a:cubicBezTo>
                      <a:pt x="125" y="227"/>
                      <a:pt x="125" y="227"/>
                      <a:pt x="125" y="227"/>
                    </a:cubicBezTo>
                    <a:cubicBezTo>
                      <a:pt x="110" y="226"/>
                      <a:pt x="99" y="213"/>
                      <a:pt x="99" y="198"/>
                    </a:cubicBezTo>
                    <a:cubicBezTo>
                      <a:pt x="99" y="191"/>
                      <a:pt x="101" y="185"/>
                      <a:pt x="105" y="181"/>
                    </a:cubicBezTo>
                    <a:cubicBezTo>
                      <a:pt x="49" y="149"/>
                      <a:pt x="49" y="149"/>
                      <a:pt x="49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815" y="1642"/>
                <a:ext cx="137" cy="271"/>
              </a:xfrm>
              <a:custGeom>
                <a:avLst/>
                <a:gdLst>
                  <a:gd name="T0" fmla="*/ 181 w 181"/>
                  <a:gd name="T1" fmla="*/ 210 h 357"/>
                  <a:gd name="T2" fmla="*/ 0 w 181"/>
                  <a:gd name="T3" fmla="*/ 357 h 357"/>
                  <a:gd name="T4" fmla="*/ 0 w 181"/>
                  <a:gd name="T5" fmla="*/ 303 h 357"/>
                  <a:gd name="T6" fmla="*/ 2 w 181"/>
                  <a:gd name="T7" fmla="*/ 303 h 357"/>
                  <a:gd name="T8" fmla="*/ 31 w 181"/>
                  <a:gd name="T9" fmla="*/ 274 h 357"/>
                  <a:gd name="T10" fmla="*/ 26 w 181"/>
                  <a:gd name="T11" fmla="*/ 257 h 357"/>
                  <a:gd name="T12" fmla="*/ 76 w 181"/>
                  <a:gd name="T13" fmla="*/ 224 h 357"/>
                  <a:gd name="T14" fmla="*/ 97 w 181"/>
                  <a:gd name="T15" fmla="*/ 234 h 357"/>
                  <a:gd name="T16" fmla="*/ 126 w 181"/>
                  <a:gd name="T17" fmla="*/ 205 h 357"/>
                  <a:gd name="T18" fmla="*/ 97 w 181"/>
                  <a:gd name="T19" fmla="*/ 176 h 357"/>
                  <a:gd name="T20" fmla="*/ 79 w 181"/>
                  <a:gd name="T21" fmla="*/ 183 h 357"/>
                  <a:gd name="T22" fmla="*/ 30 w 181"/>
                  <a:gd name="T23" fmla="*/ 122 h 357"/>
                  <a:gd name="T24" fmla="*/ 34 w 181"/>
                  <a:gd name="T25" fmla="*/ 107 h 357"/>
                  <a:gd name="T26" fmla="*/ 2 w 181"/>
                  <a:gd name="T27" fmla="*/ 76 h 357"/>
                  <a:gd name="T28" fmla="*/ 0 w 181"/>
                  <a:gd name="T29" fmla="*/ 76 h 357"/>
                  <a:gd name="T30" fmla="*/ 0 w 181"/>
                  <a:gd name="T31" fmla="*/ 0 h 357"/>
                  <a:gd name="T32" fmla="*/ 181 w 181"/>
                  <a:gd name="T33" fmla="*/ 21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1" h="357">
                    <a:moveTo>
                      <a:pt x="181" y="210"/>
                    </a:moveTo>
                    <a:cubicBezTo>
                      <a:pt x="181" y="210"/>
                      <a:pt x="181" y="210"/>
                      <a:pt x="0" y="357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1" y="303"/>
                      <a:pt x="1" y="303"/>
                      <a:pt x="2" y="303"/>
                    </a:cubicBezTo>
                    <a:cubicBezTo>
                      <a:pt x="18" y="303"/>
                      <a:pt x="31" y="290"/>
                      <a:pt x="31" y="274"/>
                    </a:cubicBezTo>
                    <a:cubicBezTo>
                      <a:pt x="31" y="268"/>
                      <a:pt x="29" y="262"/>
                      <a:pt x="26" y="257"/>
                    </a:cubicBezTo>
                    <a:cubicBezTo>
                      <a:pt x="26" y="257"/>
                      <a:pt x="26" y="257"/>
                      <a:pt x="76" y="224"/>
                    </a:cubicBezTo>
                    <a:cubicBezTo>
                      <a:pt x="81" y="230"/>
                      <a:pt x="89" y="234"/>
                      <a:pt x="97" y="234"/>
                    </a:cubicBezTo>
                    <a:cubicBezTo>
                      <a:pt x="113" y="234"/>
                      <a:pt x="126" y="221"/>
                      <a:pt x="126" y="205"/>
                    </a:cubicBezTo>
                    <a:cubicBezTo>
                      <a:pt x="126" y="188"/>
                      <a:pt x="113" y="176"/>
                      <a:pt x="97" y="176"/>
                    </a:cubicBezTo>
                    <a:cubicBezTo>
                      <a:pt x="90" y="176"/>
                      <a:pt x="84" y="178"/>
                      <a:pt x="79" y="183"/>
                    </a:cubicBezTo>
                    <a:cubicBezTo>
                      <a:pt x="79" y="183"/>
                      <a:pt x="79" y="183"/>
                      <a:pt x="30" y="122"/>
                    </a:cubicBezTo>
                    <a:cubicBezTo>
                      <a:pt x="32" y="117"/>
                      <a:pt x="34" y="112"/>
                      <a:pt x="34" y="107"/>
                    </a:cubicBezTo>
                    <a:cubicBezTo>
                      <a:pt x="34" y="90"/>
                      <a:pt x="19" y="76"/>
                      <a:pt x="2" y="76"/>
                    </a:cubicBezTo>
                    <a:cubicBezTo>
                      <a:pt x="1" y="76"/>
                      <a:pt x="1" y="76"/>
                      <a:pt x="0" y="7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81" y="21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Freeform 20"/>
              <p:cNvSpPr>
                <a:spLocks noEditPoints="1"/>
              </p:cNvSpPr>
              <p:nvPr/>
            </p:nvSpPr>
            <p:spPr bwMode="auto">
              <a:xfrm>
                <a:off x="815" y="1700"/>
                <a:ext cx="96" cy="172"/>
              </a:xfrm>
              <a:custGeom>
                <a:avLst/>
                <a:gdLst>
                  <a:gd name="T0" fmla="*/ 7 w 126"/>
                  <a:gd name="T1" fmla="*/ 62 h 227"/>
                  <a:gd name="T2" fmla="*/ 7 w 126"/>
                  <a:gd name="T3" fmla="*/ 170 h 227"/>
                  <a:gd name="T4" fmla="*/ 8 w 126"/>
                  <a:gd name="T5" fmla="*/ 170 h 227"/>
                  <a:gd name="T6" fmla="*/ 68 w 126"/>
                  <a:gd name="T7" fmla="*/ 131 h 227"/>
                  <a:gd name="T8" fmla="*/ 68 w 126"/>
                  <a:gd name="T9" fmla="*/ 129 h 227"/>
                  <a:gd name="T10" fmla="*/ 69 w 126"/>
                  <a:gd name="T11" fmla="*/ 122 h 227"/>
                  <a:gd name="T12" fmla="*/ 17 w 126"/>
                  <a:gd name="T13" fmla="*/ 58 h 227"/>
                  <a:gd name="T14" fmla="*/ 7 w 126"/>
                  <a:gd name="T15" fmla="*/ 62 h 227"/>
                  <a:gd name="T16" fmla="*/ 31 w 126"/>
                  <a:gd name="T17" fmla="*/ 198 h 227"/>
                  <a:gd name="T18" fmla="*/ 2 w 126"/>
                  <a:gd name="T19" fmla="*/ 227 h 227"/>
                  <a:gd name="T20" fmla="*/ 0 w 126"/>
                  <a:gd name="T21" fmla="*/ 227 h 227"/>
                  <a:gd name="T22" fmla="*/ 0 w 126"/>
                  <a:gd name="T23" fmla="*/ 0 h 227"/>
                  <a:gd name="T24" fmla="*/ 2 w 126"/>
                  <a:gd name="T25" fmla="*/ 0 h 227"/>
                  <a:gd name="T26" fmla="*/ 34 w 126"/>
                  <a:gd name="T27" fmla="*/ 31 h 227"/>
                  <a:gd name="T28" fmla="*/ 30 w 126"/>
                  <a:gd name="T29" fmla="*/ 46 h 227"/>
                  <a:gd name="T30" fmla="*/ 79 w 126"/>
                  <a:gd name="T31" fmla="*/ 107 h 227"/>
                  <a:gd name="T32" fmla="*/ 97 w 126"/>
                  <a:gd name="T33" fmla="*/ 100 h 227"/>
                  <a:gd name="T34" fmla="*/ 126 w 126"/>
                  <a:gd name="T35" fmla="*/ 129 h 227"/>
                  <a:gd name="T36" fmla="*/ 97 w 126"/>
                  <a:gd name="T37" fmla="*/ 158 h 227"/>
                  <a:gd name="T38" fmla="*/ 76 w 126"/>
                  <a:gd name="T39" fmla="*/ 148 h 227"/>
                  <a:gd name="T40" fmla="*/ 26 w 126"/>
                  <a:gd name="T41" fmla="*/ 181 h 227"/>
                  <a:gd name="T42" fmla="*/ 31 w 126"/>
                  <a:gd name="T43" fmla="*/ 198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227">
                    <a:moveTo>
                      <a:pt x="7" y="62"/>
                    </a:moveTo>
                    <a:cubicBezTo>
                      <a:pt x="7" y="170"/>
                      <a:pt x="7" y="170"/>
                      <a:pt x="7" y="170"/>
                    </a:cubicBezTo>
                    <a:cubicBezTo>
                      <a:pt x="7" y="170"/>
                      <a:pt x="8" y="170"/>
                      <a:pt x="8" y="170"/>
                    </a:cubicBezTo>
                    <a:cubicBezTo>
                      <a:pt x="68" y="131"/>
                      <a:pt x="68" y="131"/>
                      <a:pt x="68" y="131"/>
                    </a:cubicBezTo>
                    <a:cubicBezTo>
                      <a:pt x="68" y="130"/>
                      <a:pt x="68" y="129"/>
                      <a:pt x="68" y="129"/>
                    </a:cubicBezTo>
                    <a:cubicBezTo>
                      <a:pt x="68" y="127"/>
                      <a:pt x="69" y="125"/>
                      <a:pt x="69" y="122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4" y="60"/>
                      <a:pt x="10" y="61"/>
                      <a:pt x="7" y="62"/>
                    </a:cubicBezTo>
                    <a:close/>
                    <a:moveTo>
                      <a:pt x="31" y="198"/>
                    </a:moveTo>
                    <a:cubicBezTo>
                      <a:pt x="31" y="214"/>
                      <a:pt x="18" y="227"/>
                      <a:pt x="2" y="227"/>
                    </a:cubicBezTo>
                    <a:cubicBezTo>
                      <a:pt x="1" y="227"/>
                      <a:pt x="1" y="227"/>
                      <a:pt x="0" y="2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9" y="0"/>
                      <a:pt x="34" y="14"/>
                      <a:pt x="34" y="31"/>
                    </a:cubicBezTo>
                    <a:cubicBezTo>
                      <a:pt x="34" y="36"/>
                      <a:pt x="32" y="41"/>
                      <a:pt x="30" y="46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84" y="102"/>
                      <a:pt x="90" y="100"/>
                      <a:pt x="97" y="100"/>
                    </a:cubicBezTo>
                    <a:cubicBezTo>
                      <a:pt x="113" y="100"/>
                      <a:pt x="126" y="112"/>
                      <a:pt x="126" y="129"/>
                    </a:cubicBezTo>
                    <a:cubicBezTo>
                      <a:pt x="126" y="145"/>
                      <a:pt x="113" y="158"/>
                      <a:pt x="97" y="158"/>
                    </a:cubicBezTo>
                    <a:cubicBezTo>
                      <a:pt x="89" y="158"/>
                      <a:pt x="81" y="154"/>
                      <a:pt x="76" y="148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29" y="186"/>
                      <a:pt x="31" y="192"/>
                      <a:pt x="31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" name="Left Bracket 6"/>
          <p:cNvSpPr/>
          <p:nvPr/>
        </p:nvSpPr>
        <p:spPr>
          <a:xfrm>
            <a:off x="1850742" y="4707421"/>
            <a:ext cx="128693" cy="1237646"/>
          </a:xfrm>
          <a:prstGeom prst="leftBracket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/>
          <p:cNvSpPr/>
          <p:nvPr/>
        </p:nvSpPr>
        <p:spPr>
          <a:xfrm flipH="1">
            <a:off x="10727756" y="4027109"/>
            <a:ext cx="124005" cy="1922842"/>
          </a:xfrm>
          <a:prstGeom prst="leftBracket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0990542" y="4640610"/>
            <a:ext cx="716159" cy="1017298"/>
            <a:chOff x="10812201" y="2679401"/>
            <a:chExt cx="829394" cy="1178148"/>
          </a:xfrm>
        </p:grpSpPr>
        <p:sp>
          <p:nvSpPr>
            <p:cNvPr id="41" name="TextBox 40"/>
            <p:cNvSpPr txBox="1"/>
            <p:nvPr/>
          </p:nvSpPr>
          <p:spPr>
            <a:xfrm>
              <a:off x="10812201" y="3340484"/>
              <a:ext cx="829394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rPr>
                <a:t>Apps</a:t>
              </a:r>
            </a:p>
          </p:txBody>
        </p:sp>
        <p:sp>
          <p:nvSpPr>
            <p:cNvPr id="43" name="Freeform 28"/>
            <p:cNvSpPr>
              <a:spLocks noEditPoints="1"/>
            </p:cNvSpPr>
            <p:nvPr/>
          </p:nvSpPr>
          <p:spPr bwMode="auto">
            <a:xfrm>
              <a:off x="10928658" y="2679401"/>
              <a:ext cx="596481" cy="596481"/>
            </a:xfrm>
            <a:custGeom>
              <a:avLst/>
              <a:gdLst>
                <a:gd name="T0" fmla="*/ 35 w 429"/>
                <a:gd name="T1" fmla="*/ 0 h 429"/>
                <a:gd name="T2" fmla="*/ 21 w 429"/>
                <a:gd name="T3" fmla="*/ 3 h 429"/>
                <a:gd name="T4" fmla="*/ 3 w 429"/>
                <a:gd name="T5" fmla="*/ 21 h 429"/>
                <a:gd name="T6" fmla="*/ 0 w 429"/>
                <a:gd name="T7" fmla="*/ 160 h 429"/>
                <a:gd name="T8" fmla="*/ 3 w 429"/>
                <a:gd name="T9" fmla="*/ 173 h 429"/>
                <a:gd name="T10" fmla="*/ 21 w 429"/>
                <a:gd name="T11" fmla="*/ 195 h 429"/>
                <a:gd name="T12" fmla="*/ 163 w 429"/>
                <a:gd name="T13" fmla="*/ 197 h 429"/>
                <a:gd name="T14" fmla="*/ 176 w 429"/>
                <a:gd name="T15" fmla="*/ 195 h 429"/>
                <a:gd name="T16" fmla="*/ 195 w 429"/>
                <a:gd name="T17" fmla="*/ 173 h 429"/>
                <a:gd name="T18" fmla="*/ 197 w 429"/>
                <a:gd name="T19" fmla="*/ 35 h 429"/>
                <a:gd name="T20" fmla="*/ 195 w 429"/>
                <a:gd name="T21" fmla="*/ 21 h 429"/>
                <a:gd name="T22" fmla="*/ 176 w 429"/>
                <a:gd name="T23" fmla="*/ 3 h 429"/>
                <a:gd name="T24" fmla="*/ 163 w 429"/>
                <a:gd name="T25" fmla="*/ 0 h 429"/>
                <a:gd name="T26" fmla="*/ 35 w 429"/>
                <a:gd name="T27" fmla="*/ 163 h 429"/>
                <a:gd name="T28" fmla="*/ 163 w 429"/>
                <a:gd name="T29" fmla="*/ 35 h 429"/>
                <a:gd name="T30" fmla="*/ 163 w 429"/>
                <a:gd name="T31" fmla="*/ 232 h 429"/>
                <a:gd name="T32" fmla="*/ 35 w 429"/>
                <a:gd name="T33" fmla="*/ 232 h 429"/>
                <a:gd name="T34" fmla="*/ 11 w 429"/>
                <a:gd name="T35" fmla="*/ 242 h 429"/>
                <a:gd name="T36" fmla="*/ 0 w 429"/>
                <a:gd name="T37" fmla="*/ 266 h 429"/>
                <a:gd name="T38" fmla="*/ 0 w 429"/>
                <a:gd name="T39" fmla="*/ 394 h 429"/>
                <a:gd name="T40" fmla="*/ 11 w 429"/>
                <a:gd name="T41" fmla="*/ 418 h 429"/>
                <a:gd name="T42" fmla="*/ 35 w 429"/>
                <a:gd name="T43" fmla="*/ 429 h 429"/>
                <a:gd name="T44" fmla="*/ 163 w 429"/>
                <a:gd name="T45" fmla="*/ 429 h 429"/>
                <a:gd name="T46" fmla="*/ 187 w 429"/>
                <a:gd name="T47" fmla="*/ 418 h 429"/>
                <a:gd name="T48" fmla="*/ 197 w 429"/>
                <a:gd name="T49" fmla="*/ 394 h 429"/>
                <a:gd name="T50" fmla="*/ 197 w 429"/>
                <a:gd name="T51" fmla="*/ 266 h 429"/>
                <a:gd name="T52" fmla="*/ 187 w 429"/>
                <a:gd name="T53" fmla="*/ 242 h 429"/>
                <a:gd name="T54" fmla="*/ 163 w 429"/>
                <a:gd name="T55" fmla="*/ 232 h 429"/>
                <a:gd name="T56" fmla="*/ 163 w 429"/>
                <a:gd name="T57" fmla="*/ 394 h 429"/>
                <a:gd name="T58" fmla="*/ 35 w 429"/>
                <a:gd name="T59" fmla="*/ 266 h 429"/>
                <a:gd name="T60" fmla="*/ 163 w 429"/>
                <a:gd name="T61" fmla="*/ 394 h 429"/>
                <a:gd name="T62" fmla="*/ 266 w 429"/>
                <a:gd name="T63" fmla="*/ 0 h 429"/>
                <a:gd name="T64" fmla="*/ 253 w 429"/>
                <a:gd name="T65" fmla="*/ 3 h 429"/>
                <a:gd name="T66" fmla="*/ 234 w 429"/>
                <a:gd name="T67" fmla="*/ 21 h 429"/>
                <a:gd name="T68" fmla="*/ 232 w 429"/>
                <a:gd name="T69" fmla="*/ 163 h 429"/>
                <a:gd name="T70" fmla="*/ 234 w 429"/>
                <a:gd name="T71" fmla="*/ 176 h 429"/>
                <a:gd name="T72" fmla="*/ 253 w 429"/>
                <a:gd name="T73" fmla="*/ 195 h 429"/>
                <a:gd name="T74" fmla="*/ 394 w 429"/>
                <a:gd name="T75" fmla="*/ 197 h 429"/>
                <a:gd name="T76" fmla="*/ 408 w 429"/>
                <a:gd name="T77" fmla="*/ 195 h 429"/>
                <a:gd name="T78" fmla="*/ 426 w 429"/>
                <a:gd name="T79" fmla="*/ 176 h 429"/>
                <a:gd name="T80" fmla="*/ 429 w 429"/>
                <a:gd name="T81" fmla="*/ 35 h 429"/>
                <a:gd name="T82" fmla="*/ 426 w 429"/>
                <a:gd name="T83" fmla="*/ 21 h 429"/>
                <a:gd name="T84" fmla="*/ 408 w 429"/>
                <a:gd name="T85" fmla="*/ 3 h 429"/>
                <a:gd name="T86" fmla="*/ 394 w 429"/>
                <a:gd name="T87" fmla="*/ 0 h 429"/>
                <a:gd name="T88" fmla="*/ 266 w 429"/>
                <a:gd name="T89" fmla="*/ 163 h 429"/>
                <a:gd name="T90" fmla="*/ 394 w 429"/>
                <a:gd name="T91" fmla="*/ 35 h 429"/>
                <a:gd name="T92" fmla="*/ 389 w 429"/>
                <a:gd name="T93" fmla="*/ 232 h 429"/>
                <a:gd name="T94" fmla="*/ 266 w 429"/>
                <a:gd name="T95" fmla="*/ 232 h 429"/>
                <a:gd name="T96" fmla="*/ 240 w 429"/>
                <a:gd name="T97" fmla="*/ 242 h 429"/>
                <a:gd name="T98" fmla="*/ 232 w 429"/>
                <a:gd name="T99" fmla="*/ 266 h 429"/>
                <a:gd name="T100" fmla="*/ 232 w 429"/>
                <a:gd name="T101" fmla="*/ 394 h 429"/>
                <a:gd name="T102" fmla="*/ 240 w 429"/>
                <a:gd name="T103" fmla="*/ 418 h 429"/>
                <a:gd name="T104" fmla="*/ 266 w 429"/>
                <a:gd name="T105" fmla="*/ 429 h 429"/>
                <a:gd name="T106" fmla="*/ 394 w 429"/>
                <a:gd name="T107" fmla="*/ 429 h 429"/>
                <a:gd name="T108" fmla="*/ 418 w 429"/>
                <a:gd name="T109" fmla="*/ 418 h 429"/>
                <a:gd name="T110" fmla="*/ 429 w 429"/>
                <a:gd name="T111" fmla="*/ 394 h 429"/>
                <a:gd name="T112" fmla="*/ 429 w 429"/>
                <a:gd name="T113" fmla="*/ 266 h 429"/>
                <a:gd name="T114" fmla="*/ 426 w 429"/>
                <a:gd name="T115" fmla="*/ 253 h 429"/>
                <a:gd name="T116" fmla="*/ 405 w 429"/>
                <a:gd name="T117" fmla="*/ 234 h 429"/>
                <a:gd name="T118" fmla="*/ 389 w 429"/>
                <a:gd name="T119" fmla="*/ 232 h 429"/>
                <a:gd name="T120" fmla="*/ 266 w 429"/>
                <a:gd name="T121" fmla="*/ 394 h 429"/>
                <a:gd name="T122" fmla="*/ 394 w 429"/>
                <a:gd name="T123" fmla="*/ 26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9" h="429">
                  <a:moveTo>
                    <a:pt x="163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21" y="3"/>
                  </a:lnTo>
                  <a:lnTo>
                    <a:pt x="11" y="11"/>
                  </a:lnTo>
                  <a:lnTo>
                    <a:pt x="3" y="21"/>
                  </a:lnTo>
                  <a:lnTo>
                    <a:pt x="0" y="35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3" y="173"/>
                  </a:lnTo>
                  <a:lnTo>
                    <a:pt x="11" y="187"/>
                  </a:lnTo>
                  <a:lnTo>
                    <a:pt x="21" y="195"/>
                  </a:lnTo>
                  <a:lnTo>
                    <a:pt x="35" y="197"/>
                  </a:lnTo>
                  <a:lnTo>
                    <a:pt x="163" y="197"/>
                  </a:lnTo>
                  <a:lnTo>
                    <a:pt x="163" y="197"/>
                  </a:lnTo>
                  <a:lnTo>
                    <a:pt x="176" y="195"/>
                  </a:lnTo>
                  <a:lnTo>
                    <a:pt x="187" y="187"/>
                  </a:lnTo>
                  <a:lnTo>
                    <a:pt x="195" y="173"/>
                  </a:lnTo>
                  <a:lnTo>
                    <a:pt x="197" y="160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5" y="21"/>
                  </a:lnTo>
                  <a:lnTo>
                    <a:pt x="187" y="11"/>
                  </a:lnTo>
                  <a:lnTo>
                    <a:pt x="176" y="3"/>
                  </a:lnTo>
                  <a:lnTo>
                    <a:pt x="163" y="0"/>
                  </a:lnTo>
                  <a:lnTo>
                    <a:pt x="163" y="0"/>
                  </a:lnTo>
                  <a:close/>
                  <a:moveTo>
                    <a:pt x="163" y="163"/>
                  </a:moveTo>
                  <a:lnTo>
                    <a:pt x="35" y="163"/>
                  </a:lnTo>
                  <a:lnTo>
                    <a:pt x="35" y="35"/>
                  </a:lnTo>
                  <a:lnTo>
                    <a:pt x="163" y="35"/>
                  </a:lnTo>
                  <a:lnTo>
                    <a:pt x="163" y="163"/>
                  </a:lnTo>
                  <a:close/>
                  <a:moveTo>
                    <a:pt x="163" y="232"/>
                  </a:moveTo>
                  <a:lnTo>
                    <a:pt x="35" y="232"/>
                  </a:lnTo>
                  <a:lnTo>
                    <a:pt x="35" y="232"/>
                  </a:lnTo>
                  <a:lnTo>
                    <a:pt x="21" y="234"/>
                  </a:lnTo>
                  <a:lnTo>
                    <a:pt x="11" y="242"/>
                  </a:lnTo>
                  <a:lnTo>
                    <a:pt x="3" y="253"/>
                  </a:lnTo>
                  <a:lnTo>
                    <a:pt x="0" y="266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3" y="408"/>
                  </a:lnTo>
                  <a:lnTo>
                    <a:pt x="11" y="418"/>
                  </a:lnTo>
                  <a:lnTo>
                    <a:pt x="21" y="426"/>
                  </a:lnTo>
                  <a:lnTo>
                    <a:pt x="35" y="429"/>
                  </a:lnTo>
                  <a:lnTo>
                    <a:pt x="163" y="429"/>
                  </a:lnTo>
                  <a:lnTo>
                    <a:pt x="163" y="429"/>
                  </a:lnTo>
                  <a:lnTo>
                    <a:pt x="176" y="426"/>
                  </a:lnTo>
                  <a:lnTo>
                    <a:pt x="187" y="418"/>
                  </a:lnTo>
                  <a:lnTo>
                    <a:pt x="195" y="408"/>
                  </a:lnTo>
                  <a:lnTo>
                    <a:pt x="197" y="394"/>
                  </a:lnTo>
                  <a:lnTo>
                    <a:pt x="197" y="266"/>
                  </a:lnTo>
                  <a:lnTo>
                    <a:pt x="197" y="266"/>
                  </a:lnTo>
                  <a:lnTo>
                    <a:pt x="195" y="253"/>
                  </a:lnTo>
                  <a:lnTo>
                    <a:pt x="187" y="242"/>
                  </a:lnTo>
                  <a:lnTo>
                    <a:pt x="176" y="234"/>
                  </a:lnTo>
                  <a:lnTo>
                    <a:pt x="163" y="232"/>
                  </a:lnTo>
                  <a:lnTo>
                    <a:pt x="163" y="232"/>
                  </a:lnTo>
                  <a:close/>
                  <a:moveTo>
                    <a:pt x="163" y="394"/>
                  </a:moveTo>
                  <a:lnTo>
                    <a:pt x="35" y="394"/>
                  </a:lnTo>
                  <a:lnTo>
                    <a:pt x="35" y="266"/>
                  </a:lnTo>
                  <a:lnTo>
                    <a:pt x="163" y="266"/>
                  </a:lnTo>
                  <a:lnTo>
                    <a:pt x="163" y="394"/>
                  </a:lnTo>
                  <a:close/>
                  <a:moveTo>
                    <a:pt x="394" y="0"/>
                  </a:moveTo>
                  <a:lnTo>
                    <a:pt x="266" y="0"/>
                  </a:lnTo>
                  <a:lnTo>
                    <a:pt x="266" y="0"/>
                  </a:lnTo>
                  <a:lnTo>
                    <a:pt x="253" y="3"/>
                  </a:lnTo>
                  <a:lnTo>
                    <a:pt x="242" y="11"/>
                  </a:lnTo>
                  <a:lnTo>
                    <a:pt x="234" y="21"/>
                  </a:lnTo>
                  <a:lnTo>
                    <a:pt x="232" y="35"/>
                  </a:lnTo>
                  <a:lnTo>
                    <a:pt x="232" y="163"/>
                  </a:lnTo>
                  <a:lnTo>
                    <a:pt x="232" y="163"/>
                  </a:lnTo>
                  <a:lnTo>
                    <a:pt x="234" y="176"/>
                  </a:lnTo>
                  <a:lnTo>
                    <a:pt x="242" y="187"/>
                  </a:lnTo>
                  <a:lnTo>
                    <a:pt x="253" y="195"/>
                  </a:lnTo>
                  <a:lnTo>
                    <a:pt x="266" y="197"/>
                  </a:lnTo>
                  <a:lnTo>
                    <a:pt x="394" y="197"/>
                  </a:lnTo>
                  <a:lnTo>
                    <a:pt x="394" y="197"/>
                  </a:lnTo>
                  <a:lnTo>
                    <a:pt x="408" y="195"/>
                  </a:lnTo>
                  <a:lnTo>
                    <a:pt x="418" y="187"/>
                  </a:lnTo>
                  <a:lnTo>
                    <a:pt x="426" y="176"/>
                  </a:lnTo>
                  <a:lnTo>
                    <a:pt x="429" y="163"/>
                  </a:lnTo>
                  <a:lnTo>
                    <a:pt x="429" y="35"/>
                  </a:lnTo>
                  <a:lnTo>
                    <a:pt x="429" y="35"/>
                  </a:lnTo>
                  <a:lnTo>
                    <a:pt x="426" y="21"/>
                  </a:lnTo>
                  <a:lnTo>
                    <a:pt x="418" y="11"/>
                  </a:lnTo>
                  <a:lnTo>
                    <a:pt x="408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163"/>
                  </a:moveTo>
                  <a:lnTo>
                    <a:pt x="266" y="163"/>
                  </a:lnTo>
                  <a:lnTo>
                    <a:pt x="266" y="35"/>
                  </a:lnTo>
                  <a:lnTo>
                    <a:pt x="394" y="35"/>
                  </a:lnTo>
                  <a:lnTo>
                    <a:pt x="394" y="163"/>
                  </a:lnTo>
                  <a:close/>
                  <a:moveTo>
                    <a:pt x="389" y="232"/>
                  </a:moveTo>
                  <a:lnTo>
                    <a:pt x="266" y="232"/>
                  </a:lnTo>
                  <a:lnTo>
                    <a:pt x="266" y="232"/>
                  </a:lnTo>
                  <a:lnTo>
                    <a:pt x="253" y="234"/>
                  </a:lnTo>
                  <a:lnTo>
                    <a:pt x="240" y="242"/>
                  </a:lnTo>
                  <a:lnTo>
                    <a:pt x="234" y="253"/>
                  </a:lnTo>
                  <a:lnTo>
                    <a:pt x="232" y="266"/>
                  </a:lnTo>
                  <a:lnTo>
                    <a:pt x="232" y="394"/>
                  </a:lnTo>
                  <a:lnTo>
                    <a:pt x="232" y="394"/>
                  </a:lnTo>
                  <a:lnTo>
                    <a:pt x="234" y="408"/>
                  </a:lnTo>
                  <a:lnTo>
                    <a:pt x="240" y="418"/>
                  </a:lnTo>
                  <a:lnTo>
                    <a:pt x="253" y="426"/>
                  </a:lnTo>
                  <a:lnTo>
                    <a:pt x="266" y="429"/>
                  </a:lnTo>
                  <a:lnTo>
                    <a:pt x="394" y="429"/>
                  </a:lnTo>
                  <a:lnTo>
                    <a:pt x="394" y="429"/>
                  </a:lnTo>
                  <a:lnTo>
                    <a:pt x="408" y="426"/>
                  </a:lnTo>
                  <a:lnTo>
                    <a:pt x="418" y="418"/>
                  </a:lnTo>
                  <a:lnTo>
                    <a:pt x="426" y="408"/>
                  </a:lnTo>
                  <a:lnTo>
                    <a:pt x="429" y="394"/>
                  </a:lnTo>
                  <a:lnTo>
                    <a:pt x="429" y="266"/>
                  </a:lnTo>
                  <a:lnTo>
                    <a:pt x="429" y="266"/>
                  </a:lnTo>
                  <a:lnTo>
                    <a:pt x="426" y="261"/>
                  </a:lnTo>
                  <a:lnTo>
                    <a:pt x="426" y="253"/>
                  </a:lnTo>
                  <a:lnTo>
                    <a:pt x="416" y="242"/>
                  </a:lnTo>
                  <a:lnTo>
                    <a:pt x="405" y="234"/>
                  </a:lnTo>
                  <a:lnTo>
                    <a:pt x="389" y="232"/>
                  </a:lnTo>
                  <a:lnTo>
                    <a:pt x="389" y="232"/>
                  </a:lnTo>
                  <a:close/>
                  <a:moveTo>
                    <a:pt x="394" y="394"/>
                  </a:moveTo>
                  <a:lnTo>
                    <a:pt x="266" y="394"/>
                  </a:lnTo>
                  <a:lnTo>
                    <a:pt x="266" y="266"/>
                  </a:lnTo>
                  <a:lnTo>
                    <a:pt x="394" y="266"/>
                  </a:lnTo>
                  <a:lnTo>
                    <a:pt x="394" y="3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740361" y="1708473"/>
            <a:ext cx="687021" cy="2215376"/>
            <a:chOff x="4848414" y="2112189"/>
            <a:chExt cx="687021" cy="2215376"/>
          </a:xfrm>
        </p:grpSpPr>
        <p:sp>
          <p:nvSpPr>
            <p:cNvPr id="89" name="Rectangle 54"/>
            <p:cNvSpPr/>
            <p:nvPr/>
          </p:nvSpPr>
          <p:spPr bwMode="auto">
            <a:xfrm>
              <a:off x="4848675" y="2638884"/>
              <a:ext cx="686760" cy="1688681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9" name="Rectangle 42"/>
            <p:cNvSpPr/>
            <p:nvPr/>
          </p:nvSpPr>
          <p:spPr bwMode="auto">
            <a:xfrm>
              <a:off x="4848414" y="2112189"/>
              <a:ext cx="686760" cy="1740702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Files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</a:t>
              </a:r>
              <a:r>
                <a:rPr kumimoji="0" lang="en-US" sz="1100" b="0" i="1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 OneDrive FB</a:t>
              </a:r>
              <a:r>
                <a:rPr kumimoji="0" lang="en-US" sz="1200" b="0" i="0" u="none" strike="noStrike" kern="0" cap="none" spc="0" normalizeH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</a:t>
              </a:r>
              <a:endParaRPr kumimoji="0" lang="en-US" sz="1600" b="0" i="0" u="none" strike="noStrike" kern="0" cap="none" spc="0" normalizeH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22"/>
            <p:cNvSpPr>
              <a:spLocks noChangeAspect="1" noEditPoints="1"/>
            </p:cNvSpPr>
            <p:nvPr/>
          </p:nvSpPr>
          <p:spPr bwMode="black">
            <a:xfrm>
              <a:off x="4974249" y="3932455"/>
              <a:ext cx="433049" cy="270189"/>
            </a:xfrm>
            <a:custGeom>
              <a:avLst/>
              <a:gdLst>
                <a:gd name="T0" fmla="*/ 398 w 439"/>
                <a:gd name="T1" fmla="*/ 177 h 273"/>
                <a:gd name="T2" fmla="*/ 439 w 439"/>
                <a:gd name="T3" fmla="*/ 226 h 273"/>
                <a:gd name="T4" fmla="*/ 398 w 439"/>
                <a:gd name="T5" fmla="*/ 273 h 273"/>
                <a:gd name="T6" fmla="*/ 162 w 439"/>
                <a:gd name="T7" fmla="*/ 273 h 273"/>
                <a:gd name="T8" fmla="*/ 101 w 439"/>
                <a:gd name="T9" fmla="*/ 211 h 273"/>
                <a:gd name="T10" fmla="*/ 160 w 439"/>
                <a:gd name="T11" fmla="*/ 155 h 273"/>
                <a:gd name="T12" fmla="*/ 217 w 439"/>
                <a:gd name="T13" fmla="*/ 85 h 273"/>
                <a:gd name="T14" fmla="*/ 302 w 439"/>
                <a:gd name="T15" fmla="*/ 118 h 273"/>
                <a:gd name="T16" fmla="*/ 362 w 439"/>
                <a:gd name="T17" fmla="*/ 116 h 273"/>
                <a:gd name="T18" fmla="*/ 398 w 439"/>
                <a:gd name="T19" fmla="*/ 177 h 273"/>
                <a:gd name="T20" fmla="*/ 86 w 439"/>
                <a:gd name="T21" fmla="*/ 213 h 273"/>
                <a:gd name="T22" fmla="*/ 149 w 439"/>
                <a:gd name="T23" fmla="*/ 144 h 273"/>
                <a:gd name="T24" fmla="*/ 213 w 439"/>
                <a:gd name="T25" fmla="*/ 73 h 273"/>
                <a:gd name="T26" fmla="*/ 305 w 439"/>
                <a:gd name="T27" fmla="*/ 103 h 273"/>
                <a:gd name="T28" fmla="*/ 336 w 439"/>
                <a:gd name="T29" fmla="*/ 97 h 273"/>
                <a:gd name="T30" fmla="*/ 276 w 439"/>
                <a:gd name="T31" fmla="*/ 19 h 273"/>
                <a:gd name="T32" fmla="*/ 161 w 439"/>
                <a:gd name="T33" fmla="*/ 61 h 273"/>
                <a:gd name="T34" fmla="*/ 92 w 439"/>
                <a:gd name="T35" fmla="*/ 60 h 273"/>
                <a:gd name="T36" fmla="*/ 53 w 439"/>
                <a:gd name="T37" fmla="*/ 135 h 273"/>
                <a:gd name="T38" fmla="*/ 0 w 439"/>
                <a:gd name="T39" fmla="*/ 196 h 273"/>
                <a:gd name="T40" fmla="*/ 59 w 439"/>
                <a:gd name="T41" fmla="*/ 255 h 273"/>
                <a:gd name="T42" fmla="*/ 98 w 439"/>
                <a:gd name="T43" fmla="*/ 255 h 273"/>
                <a:gd name="T44" fmla="*/ 86 w 439"/>
                <a:gd name="T45" fmla="*/ 2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273">
                  <a:moveTo>
                    <a:pt x="398" y="177"/>
                  </a:moveTo>
                  <a:cubicBezTo>
                    <a:pt x="398" y="177"/>
                    <a:pt x="439" y="181"/>
                    <a:pt x="439" y="226"/>
                  </a:cubicBezTo>
                  <a:cubicBezTo>
                    <a:pt x="439" y="248"/>
                    <a:pt x="427" y="273"/>
                    <a:pt x="398" y="273"/>
                  </a:cubicBezTo>
                  <a:cubicBezTo>
                    <a:pt x="398" y="273"/>
                    <a:pt x="177" y="273"/>
                    <a:pt x="162" y="273"/>
                  </a:cubicBezTo>
                  <a:cubicBezTo>
                    <a:pt x="117" y="273"/>
                    <a:pt x="101" y="242"/>
                    <a:pt x="101" y="211"/>
                  </a:cubicBezTo>
                  <a:cubicBezTo>
                    <a:pt x="101" y="157"/>
                    <a:pt x="160" y="155"/>
                    <a:pt x="160" y="155"/>
                  </a:cubicBezTo>
                  <a:cubicBezTo>
                    <a:pt x="160" y="155"/>
                    <a:pt x="165" y="97"/>
                    <a:pt x="217" y="85"/>
                  </a:cubicBezTo>
                  <a:cubicBezTo>
                    <a:pt x="263" y="75"/>
                    <a:pt x="289" y="99"/>
                    <a:pt x="302" y="118"/>
                  </a:cubicBezTo>
                  <a:cubicBezTo>
                    <a:pt x="302" y="118"/>
                    <a:pt x="330" y="102"/>
                    <a:pt x="362" y="116"/>
                  </a:cubicBezTo>
                  <a:cubicBezTo>
                    <a:pt x="381" y="124"/>
                    <a:pt x="399" y="144"/>
                    <a:pt x="398" y="177"/>
                  </a:cubicBezTo>
                  <a:close/>
                  <a:moveTo>
                    <a:pt x="86" y="213"/>
                  </a:moveTo>
                  <a:cubicBezTo>
                    <a:pt x="86" y="153"/>
                    <a:pt x="149" y="144"/>
                    <a:pt x="149" y="144"/>
                  </a:cubicBezTo>
                  <a:cubicBezTo>
                    <a:pt x="149" y="144"/>
                    <a:pt x="157" y="87"/>
                    <a:pt x="213" y="73"/>
                  </a:cubicBezTo>
                  <a:cubicBezTo>
                    <a:pt x="258" y="62"/>
                    <a:pt x="291" y="81"/>
                    <a:pt x="305" y="103"/>
                  </a:cubicBezTo>
                  <a:cubicBezTo>
                    <a:pt x="305" y="103"/>
                    <a:pt x="315" y="97"/>
                    <a:pt x="336" y="97"/>
                  </a:cubicBezTo>
                  <a:cubicBezTo>
                    <a:pt x="334" y="78"/>
                    <a:pt x="320" y="37"/>
                    <a:pt x="276" y="19"/>
                  </a:cubicBezTo>
                  <a:cubicBezTo>
                    <a:pt x="225" y="0"/>
                    <a:pt x="181" y="24"/>
                    <a:pt x="161" y="61"/>
                  </a:cubicBezTo>
                  <a:cubicBezTo>
                    <a:pt x="161" y="61"/>
                    <a:pt x="129" y="41"/>
                    <a:pt x="92" y="60"/>
                  </a:cubicBezTo>
                  <a:cubicBezTo>
                    <a:pt x="66" y="74"/>
                    <a:pt x="50" y="105"/>
                    <a:pt x="53" y="135"/>
                  </a:cubicBezTo>
                  <a:cubicBezTo>
                    <a:pt x="53" y="135"/>
                    <a:pt x="0" y="139"/>
                    <a:pt x="0" y="196"/>
                  </a:cubicBezTo>
                  <a:cubicBezTo>
                    <a:pt x="0" y="227"/>
                    <a:pt x="28" y="255"/>
                    <a:pt x="59" y="25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8" y="240"/>
                    <a:pt x="86" y="225"/>
                    <a:pt x="86" y="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8762" y="1721252"/>
            <a:ext cx="687334" cy="2202597"/>
            <a:chOff x="5618466" y="2112189"/>
            <a:chExt cx="687334" cy="2202597"/>
          </a:xfrm>
        </p:grpSpPr>
        <p:sp>
          <p:nvSpPr>
            <p:cNvPr id="90" name="Rectangle 54"/>
            <p:cNvSpPr/>
            <p:nvPr/>
          </p:nvSpPr>
          <p:spPr bwMode="auto">
            <a:xfrm>
              <a:off x="5618466" y="2626105"/>
              <a:ext cx="686760" cy="1688681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1" name="Rectangle 46"/>
            <p:cNvSpPr/>
            <p:nvPr/>
          </p:nvSpPr>
          <p:spPr bwMode="auto">
            <a:xfrm>
              <a:off x="5619040" y="2112189"/>
              <a:ext cx="686760" cy="1689202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vert="vert270" wrap="square" lIns="91440" tIns="9144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algn="just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Notebook</a:t>
              </a:r>
            </a:p>
            <a:p>
              <a:pPr algn="just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i="1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(in OneNote Online</a:t>
              </a:r>
              <a:r>
                <a:rPr lang="en-US" sz="160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)</a:t>
              </a: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77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283" y="3852890"/>
              <a:ext cx="430917" cy="41039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979757" y="1705780"/>
            <a:ext cx="689224" cy="2218069"/>
            <a:chOff x="4081764" y="2112189"/>
            <a:chExt cx="689224" cy="2218069"/>
          </a:xfrm>
        </p:grpSpPr>
        <p:sp>
          <p:nvSpPr>
            <p:cNvPr id="88" name="Rectangle 54"/>
            <p:cNvSpPr/>
            <p:nvPr/>
          </p:nvSpPr>
          <p:spPr bwMode="auto">
            <a:xfrm>
              <a:off x="4084228" y="2641577"/>
              <a:ext cx="686760" cy="1688681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8" name="Rectangle 19"/>
            <p:cNvSpPr/>
            <p:nvPr/>
          </p:nvSpPr>
          <p:spPr bwMode="auto">
            <a:xfrm>
              <a:off x="4081764" y="2112189"/>
              <a:ext cx="686760" cy="174070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9144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lvl="0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Conversations</a:t>
              </a:r>
              <a:r>
                <a:rPr lang="en-US" sz="1600" i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endParaRPr lang="en-US" sz="1600" i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  <a:p>
              <a:pPr lvl="0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i="1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(in Outlook)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endParaRPr>
            </a:p>
          </p:txBody>
        </p:sp>
        <p:pic>
          <p:nvPicPr>
            <p:cNvPr id="78" name="Picture 11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965" y="3882817"/>
              <a:ext cx="373330" cy="35054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5996685" y="1726684"/>
            <a:ext cx="624345" cy="2197165"/>
            <a:chOff x="7110060" y="2156053"/>
            <a:chExt cx="686779" cy="2153302"/>
          </a:xfrm>
        </p:grpSpPr>
        <p:sp>
          <p:nvSpPr>
            <p:cNvPr id="98" name="Rectangle 54"/>
            <p:cNvSpPr/>
            <p:nvPr/>
          </p:nvSpPr>
          <p:spPr bwMode="auto">
            <a:xfrm>
              <a:off x="7110060" y="2620672"/>
              <a:ext cx="686760" cy="1688681"/>
            </a:xfrm>
            <a:prstGeom prst="rect">
              <a:avLst/>
            </a:prstGeom>
            <a:solidFill>
              <a:srgbClr val="2F752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110079" y="2156053"/>
              <a:ext cx="686760" cy="2153302"/>
              <a:chOff x="5597654" y="1184460"/>
              <a:chExt cx="686760" cy="2153302"/>
            </a:xfrm>
          </p:grpSpPr>
          <p:sp>
            <p:nvSpPr>
              <p:cNvPr id="86" name="Rectangle 46"/>
              <p:cNvSpPr/>
              <p:nvPr/>
            </p:nvSpPr>
            <p:spPr bwMode="auto">
              <a:xfrm>
                <a:off x="5597654" y="1184460"/>
                <a:ext cx="686760" cy="1696837"/>
              </a:xfrm>
              <a:prstGeom prst="rect">
                <a:avLst/>
              </a:prstGeom>
              <a:solidFill>
                <a:srgbClr val="2F752E"/>
              </a:solidFill>
              <a:ln w="9525" cap="flat" cmpd="sng" algn="ctr">
                <a:noFill/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vert="vert270" wrap="square" lIns="93274" tIns="640080" rIns="93274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Plans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1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(in Planner)</a:t>
                </a:r>
              </a:p>
            </p:txBody>
          </p:sp>
          <p:pic>
            <p:nvPicPr>
              <p:cNvPr id="87" name="Picture 2" descr="Introducing Office 365 Planner 1 - green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66" t="25424" r="22800" b="34215"/>
              <a:stretch/>
            </p:blipFill>
            <p:spPr bwMode="auto">
              <a:xfrm>
                <a:off x="5607717" y="2877562"/>
                <a:ext cx="640462" cy="460200"/>
              </a:xfrm>
              <a:prstGeom prst="rect">
                <a:avLst/>
              </a:prstGeom>
              <a:solidFill>
                <a:srgbClr val="005EA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7547355" y="1770547"/>
            <a:ext cx="687543" cy="2153302"/>
            <a:chOff x="7875215" y="2156052"/>
            <a:chExt cx="687543" cy="2153302"/>
          </a:xfrm>
        </p:grpSpPr>
        <p:sp>
          <p:nvSpPr>
            <p:cNvPr id="92" name="Rectangle 54"/>
            <p:cNvSpPr/>
            <p:nvPr/>
          </p:nvSpPr>
          <p:spPr bwMode="auto">
            <a:xfrm>
              <a:off x="7875215" y="2620673"/>
              <a:ext cx="686760" cy="1688681"/>
            </a:xfrm>
            <a:prstGeom prst="rect">
              <a:avLst/>
            </a:prstGeom>
            <a:solidFill>
              <a:srgbClr val="005EA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52" name="Group 1155"/>
            <p:cNvGrpSpPr/>
            <p:nvPr/>
          </p:nvGrpSpPr>
          <p:grpSpPr>
            <a:xfrm>
              <a:off x="7875998" y="2156052"/>
              <a:ext cx="686760" cy="2062147"/>
              <a:chOff x="5837120" y="3415160"/>
              <a:chExt cx="686760" cy="2062147"/>
            </a:xfrm>
            <a:solidFill>
              <a:srgbClr val="5C2D91"/>
            </a:solidFill>
          </p:grpSpPr>
          <p:sp>
            <p:nvSpPr>
              <p:cNvPr id="58" name="Rectangle 66"/>
              <p:cNvSpPr/>
              <p:nvPr/>
            </p:nvSpPr>
            <p:spPr bwMode="auto">
              <a:xfrm>
                <a:off x="5837120" y="3415160"/>
                <a:ext cx="686760" cy="1645339"/>
              </a:xfrm>
              <a:prstGeom prst="rect">
                <a:avLst/>
              </a:prstGeom>
              <a:solidFill>
                <a:srgbClr val="005EA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vert270" wrap="square" lIns="93274" tIns="640080" rIns="93274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Dynamics CRM</a:t>
                </a:r>
              </a:p>
            </p:txBody>
          </p:sp>
          <p:sp>
            <p:nvSpPr>
              <p:cNvPr id="59" name="Freeform 144"/>
              <p:cNvSpPr>
                <a:spLocks noChangeAspect="1" noEditPoints="1"/>
              </p:cNvSpPr>
              <p:nvPr/>
            </p:nvSpPr>
            <p:spPr bwMode="black">
              <a:xfrm>
                <a:off x="5985876" y="5111629"/>
                <a:ext cx="389247" cy="365678"/>
              </a:xfrm>
              <a:custGeom>
                <a:avLst/>
                <a:gdLst>
                  <a:gd name="T0" fmla="*/ 1091 w 1412"/>
                  <a:gd name="T1" fmla="*/ 240 h 1327"/>
                  <a:gd name="T2" fmla="*/ 1091 w 1412"/>
                  <a:gd name="T3" fmla="*/ 1152 h 1327"/>
                  <a:gd name="T4" fmla="*/ 1048 w 1412"/>
                  <a:gd name="T5" fmla="*/ 1159 h 1327"/>
                  <a:gd name="T6" fmla="*/ 0 w 1412"/>
                  <a:gd name="T7" fmla="*/ 1321 h 1327"/>
                  <a:gd name="T8" fmla="*/ 695 w 1412"/>
                  <a:gd name="T9" fmla="*/ 1074 h 1327"/>
                  <a:gd name="T10" fmla="*/ 715 w 1412"/>
                  <a:gd name="T11" fmla="*/ 1072 h 1327"/>
                  <a:gd name="T12" fmla="*/ 726 w 1412"/>
                  <a:gd name="T13" fmla="*/ 1066 h 1327"/>
                  <a:gd name="T14" fmla="*/ 726 w 1412"/>
                  <a:gd name="T15" fmla="*/ 750 h 1327"/>
                  <a:gd name="T16" fmla="*/ 1061 w 1412"/>
                  <a:gd name="T17" fmla="*/ 230 h 1327"/>
                  <a:gd name="T18" fmla="*/ 1061 w 1412"/>
                  <a:gd name="T19" fmla="*/ 230 h 1327"/>
                  <a:gd name="T20" fmla="*/ 1091 w 1412"/>
                  <a:gd name="T21" fmla="*/ 240 h 1327"/>
                  <a:gd name="T22" fmla="*/ 1390 w 1412"/>
                  <a:gd name="T23" fmla="*/ 450 h 1327"/>
                  <a:gd name="T24" fmla="*/ 1390 w 1412"/>
                  <a:gd name="T25" fmla="*/ 450 h 1327"/>
                  <a:gd name="T26" fmla="*/ 1200 w 1412"/>
                  <a:gd name="T27" fmla="*/ 638 h 1327"/>
                  <a:gd name="T28" fmla="*/ 1117 w 1412"/>
                  <a:gd name="T29" fmla="*/ 714 h 1327"/>
                  <a:gd name="T30" fmla="*/ 1117 w 1412"/>
                  <a:gd name="T31" fmla="*/ 1182 h 1327"/>
                  <a:gd name="T32" fmla="*/ 1088 w 1412"/>
                  <a:gd name="T33" fmla="*/ 1190 h 1327"/>
                  <a:gd name="T34" fmla="*/ 755 w 1412"/>
                  <a:gd name="T35" fmla="*/ 1144 h 1327"/>
                  <a:gd name="T36" fmla="*/ 1 w 1412"/>
                  <a:gd name="T37" fmla="*/ 1321 h 1327"/>
                  <a:gd name="T38" fmla="*/ 11 w 1412"/>
                  <a:gd name="T39" fmla="*/ 1322 h 1327"/>
                  <a:gd name="T40" fmla="*/ 1384 w 1412"/>
                  <a:gd name="T41" fmla="*/ 1327 h 1327"/>
                  <a:gd name="T42" fmla="*/ 1384 w 1412"/>
                  <a:gd name="T43" fmla="*/ 1327 h 1327"/>
                  <a:gd name="T44" fmla="*/ 1412 w 1412"/>
                  <a:gd name="T45" fmla="*/ 1317 h 1327"/>
                  <a:gd name="T46" fmla="*/ 1412 w 1412"/>
                  <a:gd name="T47" fmla="*/ 462 h 1327"/>
                  <a:gd name="T48" fmla="*/ 1390 w 1412"/>
                  <a:gd name="T49" fmla="*/ 450 h 1327"/>
                  <a:gd name="T50" fmla="*/ 700 w 1412"/>
                  <a:gd name="T51" fmla="*/ 9 h 1327"/>
                  <a:gd name="T52" fmla="*/ 666 w 1412"/>
                  <a:gd name="T53" fmla="*/ 0 h 1327"/>
                  <a:gd name="T54" fmla="*/ 666 w 1412"/>
                  <a:gd name="T55" fmla="*/ 0 h 1327"/>
                  <a:gd name="T56" fmla="*/ 666 w 1412"/>
                  <a:gd name="T57" fmla="*/ 0 h 1327"/>
                  <a:gd name="T58" fmla="*/ 665 w 1412"/>
                  <a:gd name="T59" fmla="*/ 0 h 1327"/>
                  <a:gd name="T60" fmla="*/ 665 w 1412"/>
                  <a:gd name="T61" fmla="*/ 4 h 1327"/>
                  <a:gd name="T62" fmla="*/ 464 w 1412"/>
                  <a:gd name="T63" fmla="*/ 568 h 1327"/>
                  <a:gd name="T64" fmla="*/ 0 w 1412"/>
                  <a:gd name="T65" fmla="*/ 1215 h 1327"/>
                  <a:gd name="T66" fmla="*/ 0 w 1412"/>
                  <a:gd name="T67" fmla="*/ 1321 h 1327"/>
                  <a:gd name="T68" fmla="*/ 661 w 1412"/>
                  <a:gd name="T69" fmla="*/ 1053 h 1327"/>
                  <a:gd name="T70" fmla="*/ 676 w 1412"/>
                  <a:gd name="T71" fmla="*/ 1052 h 1327"/>
                  <a:gd name="T72" fmla="*/ 700 w 1412"/>
                  <a:gd name="T73" fmla="*/ 1044 h 1327"/>
                  <a:gd name="T74" fmla="*/ 700 w 1412"/>
                  <a:gd name="T75" fmla="*/ 9 h 1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12" h="1327">
                    <a:moveTo>
                      <a:pt x="1091" y="240"/>
                    </a:moveTo>
                    <a:cubicBezTo>
                      <a:pt x="1091" y="1152"/>
                      <a:pt x="1091" y="1152"/>
                      <a:pt x="1091" y="1152"/>
                    </a:cubicBezTo>
                    <a:cubicBezTo>
                      <a:pt x="1048" y="1159"/>
                      <a:pt x="1048" y="1159"/>
                      <a:pt x="1048" y="1159"/>
                    </a:cubicBezTo>
                    <a:cubicBezTo>
                      <a:pt x="1047" y="1159"/>
                      <a:pt x="491" y="1018"/>
                      <a:pt x="0" y="1321"/>
                    </a:cubicBezTo>
                    <a:cubicBezTo>
                      <a:pt x="0" y="1321"/>
                      <a:pt x="257" y="1103"/>
                      <a:pt x="695" y="1074"/>
                    </a:cubicBezTo>
                    <a:cubicBezTo>
                      <a:pt x="715" y="1072"/>
                      <a:pt x="715" y="1072"/>
                      <a:pt x="715" y="1072"/>
                    </a:cubicBezTo>
                    <a:cubicBezTo>
                      <a:pt x="726" y="1066"/>
                      <a:pt x="726" y="1066"/>
                      <a:pt x="726" y="1066"/>
                    </a:cubicBezTo>
                    <a:cubicBezTo>
                      <a:pt x="726" y="750"/>
                      <a:pt x="726" y="750"/>
                      <a:pt x="726" y="750"/>
                    </a:cubicBezTo>
                    <a:cubicBezTo>
                      <a:pt x="854" y="620"/>
                      <a:pt x="979" y="433"/>
                      <a:pt x="1061" y="230"/>
                    </a:cubicBezTo>
                    <a:cubicBezTo>
                      <a:pt x="1061" y="230"/>
                      <a:pt x="1061" y="230"/>
                      <a:pt x="1061" y="230"/>
                    </a:cubicBezTo>
                    <a:lnTo>
                      <a:pt x="1091" y="240"/>
                    </a:lnTo>
                    <a:close/>
                    <a:moveTo>
                      <a:pt x="1390" y="450"/>
                    </a:moveTo>
                    <a:cubicBezTo>
                      <a:pt x="1390" y="450"/>
                      <a:pt x="1390" y="450"/>
                      <a:pt x="1390" y="450"/>
                    </a:cubicBezTo>
                    <a:cubicBezTo>
                      <a:pt x="1390" y="450"/>
                      <a:pt x="1342" y="510"/>
                      <a:pt x="1200" y="638"/>
                    </a:cubicBezTo>
                    <a:cubicBezTo>
                      <a:pt x="1167" y="668"/>
                      <a:pt x="1149" y="686"/>
                      <a:pt x="1117" y="714"/>
                    </a:cubicBezTo>
                    <a:cubicBezTo>
                      <a:pt x="1117" y="1182"/>
                      <a:pt x="1117" y="1182"/>
                      <a:pt x="1117" y="1182"/>
                    </a:cubicBezTo>
                    <a:cubicBezTo>
                      <a:pt x="1088" y="1190"/>
                      <a:pt x="1088" y="1190"/>
                      <a:pt x="1088" y="1190"/>
                    </a:cubicBezTo>
                    <a:cubicBezTo>
                      <a:pt x="1088" y="1189"/>
                      <a:pt x="965" y="1150"/>
                      <a:pt x="755" y="1144"/>
                    </a:cubicBezTo>
                    <a:cubicBezTo>
                      <a:pt x="547" y="1137"/>
                      <a:pt x="237" y="1195"/>
                      <a:pt x="1" y="1321"/>
                    </a:cubicBezTo>
                    <a:cubicBezTo>
                      <a:pt x="11" y="1322"/>
                      <a:pt x="11" y="1322"/>
                      <a:pt x="11" y="1322"/>
                    </a:cubicBezTo>
                    <a:cubicBezTo>
                      <a:pt x="11" y="1322"/>
                      <a:pt x="646" y="1074"/>
                      <a:pt x="1384" y="1327"/>
                    </a:cubicBezTo>
                    <a:cubicBezTo>
                      <a:pt x="1384" y="1327"/>
                      <a:pt x="1384" y="1327"/>
                      <a:pt x="1384" y="1327"/>
                    </a:cubicBezTo>
                    <a:cubicBezTo>
                      <a:pt x="1412" y="1317"/>
                      <a:pt x="1412" y="1317"/>
                      <a:pt x="1412" y="1317"/>
                    </a:cubicBezTo>
                    <a:cubicBezTo>
                      <a:pt x="1412" y="462"/>
                      <a:pt x="1412" y="462"/>
                      <a:pt x="1412" y="462"/>
                    </a:cubicBezTo>
                    <a:lnTo>
                      <a:pt x="1390" y="450"/>
                    </a:lnTo>
                    <a:close/>
                    <a:moveTo>
                      <a:pt x="700" y="9"/>
                    </a:moveTo>
                    <a:cubicBezTo>
                      <a:pt x="666" y="0"/>
                      <a:pt x="666" y="0"/>
                      <a:pt x="666" y="0"/>
                    </a:cubicBezTo>
                    <a:cubicBezTo>
                      <a:pt x="666" y="0"/>
                      <a:pt x="666" y="0"/>
                      <a:pt x="666" y="0"/>
                    </a:cubicBezTo>
                    <a:cubicBezTo>
                      <a:pt x="666" y="0"/>
                      <a:pt x="666" y="0"/>
                      <a:pt x="666" y="0"/>
                    </a:cubicBezTo>
                    <a:cubicBezTo>
                      <a:pt x="665" y="0"/>
                      <a:pt x="665" y="0"/>
                      <a:pt x="665" y="0"/>
                    </a:cubicBezTo>
                    <a:cubicBezTo>
                      <a:pt x="665" y="4"/>
                      <a:pt x="665" y="4"/>
                      <a:pt x="665" y="4"/>
                    </a:cubicBezTo>
                    <a:cubicBezTo>
                      <a:pt x="661" y="33"/>
                      <a:pt x="625" y="255"/>
                      <a:pt x="464" y="568"/>
                    </a:cubicBezTo>
                    <a:cubicBezTo>
                      <a:pt x="368" y="753"/>
                      <a:pt x="223" y="984"/>
                      <a:pt x="0" y="1215"/>
                    </a:cubicBezTo>
                    <a:cubicBezTo>
                      <a:pt x="0" y="1321"/>
                      <a:pt x="0" y="1321"/>
                      <a:pt x="0" y="1321"/>
                    </a:cubicBezTo>
                    <a:cubicBezTo>
                      <a:pt x="0" y="1321"/>
                      <a:pt x="237" y="1097"/>
                      <a:pt x="661" y="1053"/>
                    </a:cubicBezTo>
                    <a:cubicBezTo>
                      <a:pt x="676" y="1052"/>
                      <a:pt x="676" y="1052"/>
                      <a:pt x="676" y="1052"/>
                    </a:cubicBezTo>
                    <a:cubicBezTo>
                      <a:pt x="700" y="1044"/>
                      <a:pt x="700" y="1044"/>
                      <a:pt x="700" y="1044"/>
                    </a:cubicBezTo>
                    <a:lnTo>
                      <a:pt x="70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220126" y="1726684"/>
            <a:ext cx="688251" cy="2197165"/>
            <a:chOff x="3337767" y="1296665"/>
            <a:chExt cx="688251" cy="3012690"/>
          </a:xfrm>
        </p:grpSpPr>
        <p:sp>
          <p:nvSpPr>
            <p:cNvPr id="85" name="Rectangle 54"/>
            <p:cNvSpPr/>
            <p:nvPr/>
          </p:nvSpPr>
          <p:spPr bwMode="auto">
            <a:xfrm>
              <a:off x="3339258" y="2620674"/>
              <a:ext cx="686760" cy="1688681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4" name="Rectangle 54"/>
            <p:cNvSpPr/>
            <p:nvPr/>
          </p:nvSpPr>
          <p:spPr bwMode="auto">
            <a:xfrm>
              <a:off x="3337767" y="1296665"/>
              <a:ext cx="686760" cy="2395858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Calendar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i="1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(in </a:t>
              </a:r>
              <a:r>
                <a:rPr lang="en-US" sz="1100" i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Outlook</a:t>
              </a:r>
              <a:r>
                <a:rPr lang="en-US" sz="1100" i="1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)</a:t>
              </a: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66" name="Picture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069" y="3724500"/>
              <a:ext cx="434899" cy="546328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8306280" y="1754827"/>
            <a:ext cx="688063" cy="2169022"/>
            <a:chOff x="8633387" y="2161236"/>
            <a:chExt cx="688063" cy="2169022"/>
          </a:xfrm>
        </p:grpSpPr>
        <p:sp>
          <p:nvSpPr>
            <p:cNvPr id="93" name="Rectangle 54"/>
            <p:cNvSpPr/>
            <p:nvPr/>
          </p:nvSpPr>
          <p:spPr bwMode="auto">
            <a:xfrm>
              <a:off x="8634690" y="2641577"/>
              <a:ext cx="686760" cy="1688681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633387" y="2161236"/>
              <a:ext cx="686760" cy="1687919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External services</a:t>
              </a:r>
            </a:p>
          </p:txBody>
        </p:sp>
        <p:sp>
          <p:nvSpPr>
            <p:cNvPr id="70" name="Freeform 28"/>
            <p:cNvSpPr>
              <a:spLocks noEditPoints="1"/>
            </p:cNvSpPr>
            <p:nvPr/>
          </p:nvSpPr>
          <p:spPr bwMode="auto">
            <a:xfrm>
              <a:off x="8833071" y="3958918"/>
              <a:ext cx="326842" cy="315370"/>
            </a:xfrm>
            <a:custGeom>
              <a:avLst/>
              <a:gdLst>
                <a:gd name="T0" fmla="*/ 35 w 429"/>
                <a:gd name="T1" fmla="*/ 0 h 429"/>
                <a:gd name="T2" fmla="*/ 21 w 429"/>
                <a:gd name="T3" fmla="*/ 3 h 429"/>
                <a:gd name="T4" fmla="*/ 3 w 429"/>
                <a:gd name="T5" fmla="*/ 21 h 429"/>
                <a:gd name="T6" fmla="*/ 0 w 429"/>
                <a:gd name="T7" fmla="*/ 160 h 429"/>
                <a:gd name="T8" fmla="*/ 3 w 429"/>
                <a:gd name="T9" fmla="*/ 173 h 429"/>
                <a:gd name="T10" fmla="*/ 21 w 429"/>
                <a:gd name="T11" fmla="*/ 195 h 429"/>
                <a:gd name="T12" fmla="*/ 163 w 429"/>
                <a:gd name="T13" fmla="*/ 197 h 429"/>
                <a:gd name="T14" fmla="*/ 176 w 429"/>
                <a:gd name="T15" fmla="*/ 195 h 429"/>
                <a:gd name="T16" fmla="*/ 195 w 429"/>
                <a:gd name="T17" fmla="*/ 173 h 429"/>
                <a:gd name="T18" fmla="*/ 197 w 429"/>
                <a:gd name="T19" fmla="*/ 35 h 429"/>
                <a:gd name="T20" fmla="*/ 195 w 429"/>
                <a:gd name="T21" fmla="*/ 21 h 429"/>
                <a:gd name="T22" fmla="*/ 176 w 429"/>
                <a:gd name="T23" fmla="*/ 3 h 429"/>
                <a:gd name="T24" fmla="*/ 163 w 429"/>
                <a:gd name="T25" fmla="*/ 0 h 429"/>
                <a:gd name="T26" fmla="*/ 35 w 429"/>
                <a:gd name="T27" fmla="*/ 163 h 429"/>
                <a:gd name="T28" fmla="*/ 163 w 429"/>
                <a:gd name="T29" fmla="*/ 35 h 429"/>
                <a:gd name="T30" fmla="*/ 163 w 429"/>
                <a:gd name="T31" fmla="*/ 232 h 429"/>
                <a:gd name="T32" fmla="*/ 35 w 429"/>
                <a:gd name="T33" fmla="*/ 232 h 429"/>
                <a:gd name="T34" fmla="*/ 11 w 429"/>
                <a:gd name="T35" fmla="*/ 242 h 429"/>
                <a:gd name="T36" fmla="*/ 0 w 429"/>
                <a:gd name="T37" fmla="*/ 266 h 429"/>
                <a:gd name="T38" fmla="*/ 0 w 429"/>
                <a:gd name="T39" fmla="*/ 394 h 429"/>
                <a:gd name="T40" fmla="*/ 11 w 429"/>
                <a:gd name="T41" fmla="*/ 418 h 429"/>
                <a:gd name="T42" fmla="*/ 35 w 429"/>
                <a:gd name="T43" fmla="*/ 429 h 429"/>
                <a:gd name="T44" fmla="*/ 163 w 429"/>
                <a:gd name="T45" fmla="*/ 429 h 429"/>
                <a:gd name="T46" fmla="*/ 187 w 429"/>
                <a:gd name="T47" fmla="*/ 418 h 429"/>
                <a:gd name="T48" fmla="*/ 197 w 429"/>
                <a:gd name="T49" fmla="*/ 394 h 429"/>
                <a:gd name="T50" fmla="*/ 197 w 429"/>
                <a:gd name="T51" fmla="*/ 266 h 429"/>
                <a:gd name="T52" fmla="*/ 187 w 429"/>
                <a:gd name="T53" fmla="*/ 242 h 429"/>
                <a:gd name="T54" fmla="*/ 163 w 429"/>
                <a:gd name="T55" fmla="*/ 232 h 429"/>
                <a:gd name="T56" fmla="*/ 163 w 429"/>
                <a:gd name="T57" fmla="*/ 394 h 429"/>
                <a:gd name="T58" fmla="*/ 35 w 429"/>
                <a:gd name="T59" fmla="*/ 266 h 429"/>
                <a:gd name="T60" fmla="*/ 163 w 429"/>
                <a:gd name="T61" fmla="*/ 394 h 429"/>
                <a:gd name="T62" fmla="*/ 266 w 429"/>
                <a:gd name="T63" fmla="*/ 0 h 429"/>
                <a:gd name="T64" fmla="*/ 253 w 429"/>
                <a:gd name="T65" fmla="*/ 3 h 429"/>
                <a:gd name="T66" fmla="*/ 234 w 429"/>
                <a:gd name="T67" fmla="*/ 21 h 429"/>
                <a:gd name="T68" fmla="*/ 232 w 429"/>
                <a:gd name="T69" fmla="*/ 163 h 429"/>
                <a:gd name="T70" fmla="*/ 234 w 429"/>
                <a:gd name="T71" fmla="*/ 176 h 429"/>
                <a:gd name="T72" fmla="*/ 253 w 429"/>
                <a:gd name="T73" fmla="*/ 195 h 429"/>
                <a:gd name="T74" fmla="*/ 394 w 429"/>
                <a:gd name="T75" fmla="*/ 197 h 429"/>
                <a:gd name="T76" fmla="*/ 408 w 429"/>
                <a:gd name="T77" fmla="*/ 195 h 429"/>
                <a:gd name="T78" fmla="*/ 426 w 429"/>
                <a:gd name="T79" fmla="*/ 176 h 429"/>
                <a:gd name="T80" fmla="*/ 429 w 429"/>
                <a:gd name="T81" fmla="*/ 35 h 429"/>
                <a:gd name="T82" fmla="*/ 426 w 429"/>
                <a:gd name="T83" fmla="*/ 21 h 429"/>
                <a:gd name="T84" fmla="*/ 408 w 429"/>
                <a:gd name="T85" fmla="*/ 3 h 429"/>
                <a:gd name="T86" fmla="*/ 394 w 429"/>
                <a:gd name="T87" fmla="*/ 0 h 429"/>
                <a:gd name="T88" fmla="*/ 266 w 429"/>
                <a:gd name="T89" fmla="*/ 163 h 429"/>
                <a:gd name="T90" fmla="*/ 394 w 429"/>
                <a:gd name="T91" fmla="*/ 35 h 429"/>
                <a:gd name="T92" fmla="*/ 389 w 429"/>
                <a:gd name="T93" fmla="*/ 232 h 429"/>
                <a:gd name="T94" fmla="*/ 266 w 429"/>
                <a:gd name="T95" fmla="*/ 232 h 429"/>
                <a:gd name="T96" fmla="*/ 240 w 429"/>
                <a:gd name="T97" fmla="*/ 242 h 429"/>
                <a:gd name="T98" fmla="*/ 232 w 429"/>
                <a:gd name="T99" fmla="*/ 266 h 429"/>
                <a:gd name="T100" fmla="*/ 232 w 429"/>
                <a:gd name="T101" fmla="*/ 394 h 429"/>
                <a:gd name="T102" fmla="*/ 240 w 429"/>
                <a:gd name="T103" fmla="*/ 418 h 429"/>
                <a:gd name="T104" fmla="*/ 266 w 429"/>
                <a:gd name="T105" fmla="*/ 429 h 429"/>
                <a:gd name="T106" fmla="*/ 394 w 429"/>
                <a:gd name="T107" fmla="*/ 429 h 429"/>
                <a:gd name="T108" fmla="*/ 418 w 429"/>
                <a:gd name="T109" fmla="*/ 418 h 429"/>
                <a:gd name="T110" fmla="*/ 429 w 429"/>
                <a:gd name="T111" fmla="*/ 394 h 429"/>
                <a:gd name="T112" fmla="*/ 429 w 429"/>
                <a:gd name="T113" fmla="*/ 266 h 429"/>
                <a:gd name="T114" fmla="*/ 426 w 429"/>
                <a:gd name="T115" fmla="*/ 253 h 429"/>
                <a:gd name="T116" fmla="*/ 405 w 429"/>
                <a:gd name="T117" fmla="*/ 234 h 429"/>
                <a:gd name="T118" fmla="*/ 389 w 429"/>
                <a:gd name="T119" fmla="*/ 232 h 429"/>
                <a:gd name="T120" fmla="*/ 266 w 429"/>
                <a:gd name="T121" fmla="*/ 394 h 429"/>
                <a:gd name="T122" fmla="*/ 394 w 429"/>
                <a:gd name="T123" fmla="*/ 26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9" h="429">
                  <a:moveTo>
                    <a:pt x="163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21" y="3"/>
                  </a:lnTo>
                  <a:lnTo>
                    <a:pt x="11" y="11"/>
                  </a:lnTo>
                  <a:lnTo>
                    <a:pt x="3" y="21"/>
                  </a:lnTo>
                  <a:lnTo>
                    <a:pt x="0" y="35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3" y="173"/>
                  </a:lnTo>
                  <a:lnTo>
                    <a:pt x="11" y="187"/>
                  </a:lnTo>
                  <a:lnTo>
                    <a:pt x="21" y="195"/>
                  </a:lnTo>
                  <a:lnTo>
                    <a:pt x="35" y="197"/>
                  </a:lnTo>
                  <a:lnTo>
                    <a:pt x="163" y="197"/>
                  </a:lnTo>
                  <a:lnTo>
                    <a:pt x="163" y="197"/>
                  </a:lnTo>
                  <a:lnTo>
                    <a:pt x="176" y="195"/>
                  </a:lnTo>
                  <a:lnTo>
                    <a:pt x="187" y="187"/>
                  </a:lnTo>
                  <a:lnTo>
                    <a:pt x="195" y="173"/>
                  </a:lnTo>
                  <a:lnTo>
                    <a:pt x="197" y="160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5" y="21"/>
                  </a:lnTo>
                  <a:lnTo>
                    <a:pt x="187" y="11"/>
                  </a:lnTo>
                  <a:lnTo>
                    <a:pt x="176" y="3"/>
                  </a:lnTo>
                  <a:lnTo>
                    <a:pt x="163" y="0"/>
                  </a:lnTo>
                  <a:lnTo>
                    <a:pt x="163" y="0"/>
                  </a:lnTo>
                  <a:close/>
                  <a:moveTo>
                    <a:pt x="163" y="163"/>
                  </a:moveTo>
                  <a:lnTo>
                    <a:pt x="35" y="163"/>
                  </a:lnTo>
                  <a:lnTo>
                    <a:pt x="35" y="35"/>
                  </a:lnTo>
                  <a:lnTo>
                    <a:pt x="163" y="35"/>
                  </a:lnTo>
                  <a:lnTo>
                    <a:pt x="163" y="163"/>
                  </a:lnTo>
                  <a:close/>
                  <a:moveTo>
                    <a:pt x="163" y="232"/>
                  </a:moveTo>
                  <a:lnTo>
                    <a:pt x="35" y="232"/>
                  </a:lnTo>
                  <a:lnTo>
                    <a:pt x="35" y="232"/>
                  </a:lnTo>
                  <a:lnTo>
                    <a:pt x="21" y="234"/>
                  </a:lnTo>
                  <a:lnTo>
                    <a:pt x="11" y="242"/>
                  </a:lnTo>
                  <a:lnTo>
                    <a:pt x="3" y="253"/>
                  </a:lnTo>
                  <a:lnTo>
                    <a:pt x="0" y="266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3" y="408"/>
                  </a:lnTo>
                  <a:lnTo>
                    <a:pt x="11" y="418"/>
                  </a:lnTo>
                  <a:lnTo>
                    <a:pt x="21" y="426"/>
                  </a:lnTo>
                  <a:lnTo>
                    <a:pt x="35" y="429"/>
                  </a:lnTo>
                  <a:lnTo>
                    <a:pt x="163" y="429"/>
                  </a:lnTo>
                  <a:lnTo>
                    <a:pt x="163" y="429"/>
                  </a:lnTo>
                  <a:lnTo>
                    <a:pt x="176" y="426"/>
                  </a:lnTo>
                  <a:lnTo>
                    <a:pt x="187" y="418"/>
                  </a:lnTo>
                  <a:lnTo>
                    <a:pt x="195" y="408"/>
                  </a:lnTo>
                  <a:lnTo>
                    <a:pt x="197" y="394"/>
                  </a:lnTo>
                  <a:lnTo>
                    <a:pt x="197" y="266"/>
                  </a:lnTo>
                  <a:lnTo>
                    <a:pt x="197" y="266"/>
                  </a:lnTo>
                  <a:lnTo>
                    <a:pt x="195" y="253"/>
                  </a:lnTo>
                  <a:lnTo>
                    <a:pt x="187" y="242"/>
                  </a:lnTo>
                  <a:lnTo>
                    <a:pt x="176" y="234"/>
                  </a:lnTo>
                  <a:lnTo>
                    <a:pt x="163" y="232"/>
                  </a:lnTo>
                  <a:lnTo>
                    <a:pt x="163" y="232"/>
                  </a:lnTo>
                  <a:close/>
                  <a:moveTo>
                    <a:pt x="163" y="394"/>
                  </a:moveTo>
                  <a:lnTo>
                    <a:pt x="35" y="394"/>
                  </a:lnTo>
                  <a:lnTo>
                    <a:pt x="35" y="266"/>
                  </a:lnTo>
                  <a:lnTo>
                    <a:pt x="163" y="266"/>
                  </a:lnTo>
                  <a:lnTo>
                    <a:pt x="163" y="394"/>
                  </a:lnTo>
                  <a:close/>
                  <a:moveTo>
                    <a:pt x="394" y="0"/>
                  </a:moveTo>
                  <a:lnTo>
                    <a:pt x="266" y="0"/>
                  </a:lnTo>
                  <a:lnTo>
                    <a:pt x="266" y="0"/>
                  </a:lnTo>
                  <a:lnTo>
                    <a:pt x="253" y="3"/>
                  </a:lnTo>
                  <a:lnTo>
                    <a:pt x="242" y="11"/>
                  </a:lnTo>
                  <a:lnTo>
                    <a:pt x="234" y="21"/>
                  </a:lnTo>
                  <a:lnTo>
                    <a:pt x="232" y="35"/>
                  </a:lnTo>
                  <a:lnTo>
                    <a:pt x="232" y="163"/>
                  </a:lnTo>
                  <a:lnTo>
                    <a:pt x="232" y="163"/>
                  </a:lnTo>
                  <a:lnTo>
                    <a:pt x="234" y="176"/>
                  </a:lnTo>
                  <a:lnTo>
                    <a:pt x="242" y="187"/>
                  </a:lnTo>
                  <a:lnTo>
                    <a:pt x="253" y="195"/>
                  </a:lnTo>
                  <a:lnTo>
                    <a:pt x="266" y="197"/>
                  </a:lnTo>
                  <a:lnTo>
                    <a:pt x="394" y="197"/>
                  </a:lnTo>
                  <a:lnTo>
                    <a:pt x="394" y="197"/>
                  </a:lnTo>
                  <a:lnTo>
                    <a:pt x="408" y="195"/>
                  </a:lnTo>
                  <a:lnTo>
                    <a:pt x="418" y="187"/>
                  </a:lnTo>
                  <a:lnTo>
                    <a:pt x="426" y="176"/>
                  </a:lnTo>
                  <a:lnTo>
                    <a:pt x="429" y="163"/>
                  </a:lnTo>
                  <a:lnTo>
                    <a:pt x="429" y="35"/>
                  </a:lnTo>
                  <a:lnTo>
                    <a:pt x="429" y="35"/>
                  </a:lnTo>
                  <a:lnTo>
                    <a:pt x="426" y="21"/>
                  </a:lnTo>
                  <a:lnTo>
                    <a:pt x="418" y="11"/>
                  </a:lnTo>
                  <a:lnTo>
                    <a:pt x="408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163"/>
                  </a:moveTo>
                  <a:lnTo>
                    <a:pt x="266" y="163"/>
                  </a:lnTo>
                  <a:lnTo>
                    <a:pt x="266" y="35"/>
                  </a:lnTo>
                  <a:lnTo>
                    <a:pt x="394" y="35"/>
                  </a:lnTo>
                  <a:lnTo>
                    <a:pt x="394" y="163"/>
                  </a:lnTo>
                  <a:close/>
                  <a:moveTo>
                    <a:pt x="389" y="232"/>
                  </a:moveTo>
                  <a:lnTo>
                    <a:pt x="266" y="232"/>
                  </a:lnTo>
                  <a:lnTo>
                    <a:pt x="266" y="232"/>
                  </a:lnTo>
                  <a:lnTo>
                    <a:pt x="253" y="234"/>
                  </a:lnTo>
                  <a:lnTo>
                    <a:pt x="240" y="242"/>
                  </a:lnTo>
                  <a:lnTo>
                    <a:pt x="234" y="253"/>
                  </a:lnTo>
                  <a:lnTo>
                    <a:pt x="232" y="266"/>
                  </a:lnTo>
                  <a:lnTo>
                    <a:pt x="232" y="394"/>
                  </a:lnTo>
                  <a:lnTo>
                    <a:pt x="232" y="394"/>
                  </a:lnTo>
                  <a:lnTo>
                    <a:pt x="234" y="408"/>
                  </a:lnTo>
                  <a:lnTo>
                    <a:pt x="240" y="418"/>
                  </a:lnTo>
                  <a:lnTo>
                    <a:pt x="253" y="426"/>
                  </a:lnTo>
                  <a:lnTo>
                    <a:pt x="266" y="429"/>
                  </a:lnTo>
                  <a:lnTo>
                    <a:pt x="394" y="429"/>
                  </a:lnTo>
                  <a:lnTo>
                    <a:pt x="394" y="429"/>
                  </a:lnTo>
                  <a:lnTo>
                    <a:pt x="408" y="426"/>
                  </a:lnTo>
                  <a:lnTo>
                    <a:pt x="418" y="418"/>
                  </a:lnTo>
                  <a:lnTo>
                    <a:pt x="426" y="408"/>
                  </a:lnTo>
                  <a:lnTo>
                    <a:pt x="429" y="394"/>
                  </a:lnTo>
                  <a:lnTo>
                    <a:pt x="429" y="266"/>
                  </a:lnTo>
                  <a:lnTo>
                    <a:pt x="429" y="266"/>
                  </a:lnTo>
                  <a:lnTo>
                    <a:pt x="426" y="261"/>
                  </a:lnTo>
                  <a:lnTo>
                    <a:pt x="426" y="253"/>
                  </a:lnTo>
                  <a:lnTo>
                    <a:pt x="416" y="242"/>
                  </a:lnTo>
                  <a:lnTo>
                    <a:pt x="405" y="234"/>
                  </a:lnTo>
                  <a:lnTo>
                    <a:pt x="389" y="232"/>
                  </a:lnTo>
                  <a:lnTo>
                    <a:pt x="389" y="232"/>
                  </a:lnTo>
                  <a:close/>
                  <a:moveTo>
                    <a:pt x="394" y="394"/>
                  </a:moveTo>
                  <a:lnTo>
                    <a:pt x="266" y="394"/>
                  </a:lnTo>
                  <a:lnTo>
                    <a:pt x="266" y="266"/>
                  </a:lnTo>
                  <a:lnTo>
                    <a:pt x="394" y="266"/>
                  </a:lnTo>
                  <a:lnTo>
                    <a:pt x="394" y="3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82" name="Rounded Rectangle 81"/>
          <p:cNvSpPr/>
          <p:nvPr/>
        </p:nvSpPr>
        <p:spPr>
          <a:xfrm>
            <a:off x="2162337" y="1651987"/>
            <a:ext cx="4500671" cy="2271862"/>
          </a:xfrm>
          <a:prstGeom prst="roundRect">
            <a:avLst>
              <a:gd name="adj" fmla="val 34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7664" y="3194829"/>
            <a:ext cx="1551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Calibri" panose="020F0502020204030204" pitchFamily="34" charset="0"/>
              </a:rPr>
              <a:t>In the browser</a:t>
            </a:r>
            <a:endParaRPr lang="en-US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5249" y="3952914"/>
            <a:ext cx="675348" cy="69595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9084202" y="1754827"/>
            <a:ext cx="625512" cy="2169022"/>
            <a:chOff x="8633387" y="2161236"/>
            <a:chExt cx="688063" cy="2169022"/>
          </a:xfrm>
          <a:solidFill>
            <a:srgbClr val="F2C811"/>
          </a:solidFill>
        </p:grpSpPr>
        <p:sp>
          <p:nvSpPr>
            <p:cNvPr id="74" name="Rectangle 54"/>
            <p:cNvSpPr/>
            <p:nvPr/>
          </p:nvSpPr>
          <p:spPr bwMode="auto">
            <a:xfrm>
              <a:off x="8634690" y="2641577"/>
              <a:ext cx="686760" cy="168868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8633387" y="2161236"/>
              <a:ext cx="686760" cy="16879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 BI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800877" y="1754827"/>
            <a:ext cx="688063" cy="2169022"/>
            <a:chOff x="8633387" y="2161236"/>
            <a:chExt cx="688063" cy="2169022"/>
          </a:xfrm>
        </p:grpSpPr>
        <p:sp>
          <p:nvSpPr>
            <p:cNvPr id="81" name="Rectangle 54"/>
            <p:cNvSpPr/>
            <p:nvPr/>
          </p:nvSpPr>
          <p:spPr bwMode="auto">
            <a:xfrm>
              <a:off x="8634690" y="2641577"/>
              <a:ext cx="686760" cy="1688681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8633387" y="2161236"/>
              <a:ext cx="686760" cy="1687919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SharePoint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/>
          <a:srcRect l="19162" r="9606"/>
          <a:stretch/>
        </p:blipFill>
        <p:spPr>
          <a:xfrm>
            <a:off x="9156820" y="3423783"/>
            <a:ext cx="495300" cy="50006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10">
            <a:biLevel thresh="25000"/>
          </a:blip>
          <a:srcRect l="19010" r="19567" b="35903"/>
          <a:stretch/>
        </p:blipFill>
        <p:spPr>
          <a:xfrm>
            <a:off x="9967831" y="3525583"/>
            <a:ext cx="399537" cy="39826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72089" y="2524102"/>
            <a:ext cx="587831" cy="500500"/>
            <a:chOff x="963472" y="2812167"/>
            <a:chExt cx="587831" cy="500500"/>
          </a:xfrm>
        </p:grpSpPr>
        <p:pic>
          <p:nvPicPr>
            <p:cNvPr id="76" name="Imag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472" y="2812167"/>
              <a:ext cx="587831" cy="500500"/>
            </a:xfrm>
            <a:prstGeom prst="rect">
              <a:avLst/>
            </a:prstGeom>
          </p:spPr>
        </p:pic>
        <p:sp>
          <p:nvSpPr>
            <p:cNvPr id="91" name="Freeform 62"/>
            <p:cNvSpPr>
              <a:spLocks noEditPoints="1"/>
            </p:cNvSpPr>
            <p:nvPr/>
          </p:nvSpPr>
          <p:spPr bwMode="black">
            <a:xfrm>
              <a:off x="1165947" y="2911911"/>
              <a:ext cx="182880" cy="182880"/>
            </a:xfrm>
            <a:custGeom>
              <a:avLst/>
              <a:gdLst>
                <a:gd name="T0" fmla="*/ 189 w 189"/>
                <a:gd name="T1" fmla="*/ 94 h 189"/>
                <a:gd name="T2" fmla="*/ 0 w 189"/>
                <a:gd name="T3" fmla="*/ 94 h 189"/>
                <a:gd name="T4" fmla="*/ 129 w 189"/>
                <a:gd name="T5" fmla="*/ 172 h 189"/>
                <a:gd name="T6" fmla="*/ 124 w 189"/>
                <a:gd name="T7" fmla="*/ 123 h 189"/>
                <a:gd name="T8" fmla="*/ 123 w 189"/>
                <a:gd name="T9" fmla="*/ 84 h 189"/>
                <a:gd name="T10" fmla="*/ 140 w 189"/>
                <a:gd name="T11" fmla="*/ 85 h 189"/>
                <a:gd name="T12" fmla="*/ 152 w 189"/>
                <a:gd name="T13" fmla="*/ 89 h 189"/>
                <a:gd name="T14" fmla="*/ 158 w 189"/>
                <a:gd name="T15" fmla="*/ 84 h 189"/>
                <a:gd name="T16" fmla="*/ 152 w 189"/>
                <a:gd name="T17" fmla="*/ 82 h 189"/>
                <a:gd name="T18" fmla="*/ 146 w 189"/>
                <a:gd name="T19" fmla="*/ 78 h 189"/>
                <a:gd name="T20" fmla="*/ 139 w 189"/>
                <a:gd name="T21" fmla="*/ 74 h 189"/>
                <a:gd name="T22" fmla="*/ 128 w 189"/>
                <a:gd name="T23" fmla="*/ 80 h 189"/>
                <a:gd name="T24" fmla="*/ 121 w 189"/>
                <a:gd name="T25" fmla="*/ 72 h 189"/>
                <a:gd name="T26" fmla="*/ 132 w 189"/>
                <a:gd name="T27" fmla="*/ 59 h 189"/>
                <a:gd name="T28" fmla="*/ 140 w 189"/>
                <a:gd name="T29" fmla="*/ 57 h 189"/>
                <a:gd name="T30" fmla="*/ 149 w 189"/>
                <a:gd name="T31" fmla="*/ 52 h 189"/>
                <a:gd name="T32" fmla="*/ 148 w 189"/>
                <a:gd name="T33" fmla="*/ 44 h 189"/>
                <a:gd name="T34" fmla="*/ 144 w 189"/>
                <a:gd name="T35" fmla="*/ 46 h 189"/>
                <a:gd name="T36" fmla="*/ 138 w 189"/>
                <a:gd name="T37" fmla="*/ 48 h 189"/>
                <a:gd name="T38" fmla="*/ 147 w 189"/>
                <a:gd name="T39" fmla="*/ 28 h 189"/>
                <a:gd name="T40" fmla="*/ 108 w 189"/>
                <a:gd name="T41" fmla="*/ 11 h 189"/>
                <a:gd name="T42" fmla="*/ 90 w 189"/>
                <a:gd name="T43" fmla="*/ 43 h 189"/>
                <a:gd name="T44" fmla="*/ 78 w 189"/>
                <a:gd name="T45" fmla="*/ 21 h 189"/>
                <a:gd name="T46" fmla="*/ 69 w 189"/>
                <a:gd name="T47" fmla="*/ 13 h 189"/>
                <a:gd name="T48" fmla="*/ 60 w 189"/>
                <a:gd name="T49" fmla="*/ 23 h 189"/>
                <a:gd name="T50" fmla="*/ 72 w 189"/>
                <a:gd name="T51" fmla="*/ 43 h 189"/>
                <a:gd name="T52" fmla="*/ 59 w 189"/>
                <a:gd name="T53" fmla="*/ 31 h 189"/>
                <a:gd name="T54" fmla="*/ 44 w 189"/>
                <a:gd name="T55" fmla="*/ 49 h 189"/>
                <a:gd name="T56" fmla="*/ 57 w 189"/>
                <a:gd name="T57" fmla="*/ 47 h 189"/>
                <a:gd name="T58" fmla="*/ 73 w 189"/>
                <a:gd name="T59" fmla="*/ 70 h 189"/>
                <a:gd name="T60" fmla="*/ 47 w 189"/>
                <a:gd name="T61" fmla="*/ 100 h 189"/>
                <a:gd name="T62" fmla="*/ 31 w 189"/>
                <a:gd name="T63" fmla="*/ 97 h 189"/>
                <a:gd name="T64" fmla="*/ 40 w 189"/>
                <a:gd name="T65" fmla="*/ 103 h 189"/>
                <a:gd name="T66" fmla="*/ 42 w 189"/>
                <a:gd name="T67" fmla="*/ 116 h 189"/>
                <a:gd name="T68" fmla="*/ 81 w 189"/>
                <a:gd name="T69" fmla="*/ 132 h 189"/>
                <a:gd name="T70" fmla="*/ 67 w 189"/>
                <a:gd name="T71" fmla="*/ 175 h 189"/>
                <a:gd name="T72" fmla="*/ 129 w 189"/>
                <a:gd name="T73" fmla="*/ 172 h 189"/>
                <a:gd name="T74" fmla="*/ 172 w 189"/>
                <a:gd name="T75" fmla="*/ 115 h 189"/>
                <a:gd name="T76" fmla="*/ 172 w 189"/>
                <a:gd name="T77" fmla="*/ 118 h 189"/>
                <a:gd name="T78" fmla="*/ 177 w 189"/>
                <a:gd name="T79" fmla="*/ 114 h 189"/>
                <a:gd name="T80" fmla="*/ 156 w 189"/>
                <a:gd name="T81" fmla="*/ 152 h 189"/>
                <a:gd name="T82" fmla="*/ 52 w 189"/>
                <a:gd name="T83" fmla="*/ 168 h 189"/>
                <a:gd name="T84" fmla="*/ 47 w 189"/>
                <a:gd name="T85" fmla="*/ 126 h 189"/>
                <a:gd name="T86" fmla="*/ 42 w 189"/>
                <a:gd name="T87" fmla="*/ 121 h 189"/>
                <a:gd name="T88" fmla="*/ 20 w 189"/>
                <a:gd name="T89" fmla="*/ 103 h 189"/>
                <a:gd name="T90" fmla="*/ 9 w 189"/>
                <a:gd name="T91" fmla="*/ 94 h 189"/>
                <a:gd name="T92" fmla="*/ 108 w 189"/>
                <a:gd name="T93" fmla="*/ 41 h 189"/>
                <a:gd name="T94" fmla="*/ 108 w 189"/>
                <a:gd name="T95" fmla="*/ 41 h 189"/>
                <a:gd name="T96" fmla="*/ 129 w 189"/>
                <a:gd name="T97" fmla="*/ 58 h 189"/>
                <a:gd name="T98" fmla="*/ 125 w 189"/>
                <a:gd name="T99" fmla="*/ 49 h 189"/>
                <a:gd name="T100" fmla="*/ 160 w 189"/>
                <a:gd name="T101" fmla="*/ 69 h 189"/>
                <a:gd name="T102" fmla="*/ 158 w 189"/>
                <a:gd name="T103" fmla="*/ 77 h 189"/>
                <a:gd name="T104" fmla="*/ 59 w 189"/>
                <a:gd name="T105" fmla="*/ 106 h 189"/>
                <a:gd name="T106" fmla="*/ 46 w 189"/>
                <a:gd name="T107" fmla="*/ 10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9" h="189">
                  <a:moveTo>
                    <a:pt x="94" y="0"/>
                  </a:moveTo>
                  <a:cubicBezTo>
                    <a:pt x="146" y="0"/>
                    <a:pt x="189" y="42"/>
                    <a:pt x="189" y="94"/>
                  </a:cubicBezTo>
                  <a:cubicBezTo>
                    <a:pt x="189" y="147"/>
                    <a:pt x="146" y="189"/>
                    <a:pt x="94" y="189"/>
                  </a:cubicBezTo>
                  <a:cubicBezTo>
                    <a:pt x="42" y="189"/>
                    <a:pt x="0" y="147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lose/>
                  <a:moveTo>
                    <a:pt x="129" y="172"/>
                  </a:moveTo>
                  <a:cubicBezTo>
                    <a:pt x="126" y="156"/>
                    <a:pt x="135" y="129"/>
                    <a:pt x="130" y="124"/>
                  </a:cubicBezTo>
                  <a:cubicBezTo>
                    <a:pt x="128" y="123"/>
                    <a:pt x="126" y="122"/>
                    <a:pt x="124" y="123"/>
                  </a:cubicBezTo>
                  <a:cubicBezTo>
                    <a:pt x="120" y="124"/>
                    <a:pt x="116" y="126"/>
                    <a:pt x="113" y="125"/>
                  </a:cubicBezTo>
                  <a:cubicBezTo>
                    <a:pt x="96" y="117"/>
                    <a:pt x="106" y="90"/>
                    <a:pt x="123" y="84"/>
                  </a:cubicBezTo>
                  <a:cubicBezTo>
                    <a:pt x="126" y="83"/>
                    <a:pt x="129" y="83"/>
                    <a:pt x="132" y="83"/>
                  </a:cubicBezTo>
                  <a:cubicBezTo>
                    <a:pt x="137" y="82"/>
                    <a:pt x="140" y="82"/>
                    <a:pt x="140" y="85"/>
                  </a:cubicBezTo>
                  <a:cubicBezTo>
                    <a:pt x="140" y="89"/>
                    <a:pt x="148" y="92"/>
                    <a:pt x="150" y="92"/>
                  </a:cubicBezTo>
                  <a:cubicBezTo>
                    <a:pt x="151" y="92"/>
                    <a:pt x="151" y="89"/>
                    <a:pt x="152" y="89"/>
                  </a:cubicBezTo>
                  <a:cubicBezTo>
                    <a:pt x="159" y="89"/>
                    <a:pt x="164" y="93"/>
                    <a:pt x="165" y="90"/>
                  </a:cubicBezTo>
                  <a:cubicBezTo>
                    <a:pt x="167" y="80"/>
                    <a:pt x="166" y="85"/>
                    <a:pt x="158" y="84"/>
                  </a:cubicBezTo>
                  <a:cubicBezTo>
                    <a:pt x="155" y="83"/>
                    <a:pt x="157" y="78"/>
                    <a:pt x="154" y="78"/>
                  </a:cubicBezTo>
                  <a:cubicBezTo>
                    <a:pt x="152" y="77"/>
                    <a:pt x="155" y="84"/>
                    <a:pt x="152" y="82"/>
                  </a:cubicBezTo>
                  <a:cubicBezTo>
                    <a:pt x="148" y="79"/>
                    <a:pt x="146" y="72"/>
                    <a:pt x="142" y="71"/>
                  </a:cubicBezTo>
                  <a:cubicBezTo>
                    <a:pt x="137" y="70"/>
                    <a:pt x="145" y="75"/>
                    <a:pt x="146" y="78"/>
                  </a:cubicBezTo>
                  <a:cubicBezTo>
                    <a:pt x="147" y="81"/>
                    <a:pt x="143" y="85"/>
                    <a:pt x="141" y="82"/>
                  </a:cubicBezTo>
                  <a:cubicBezTo>
                    <a:pt x="140" y="81"/>
                    <a:pt x="145" y="78"/>
                    <a:pt x="139" y="74"/>
                  </a:cubicBezTo>
                  <a:cubicBezTo>
                    <a:pt x="138" y="72"/>
                    <a:pt x="135" y="72"/>
                    <a:pt x="133" y="74"/>
                  </a:cubicBezTo>
                  <a:cubicBezTo>
                    <a:pt x="130" y="77"/>
                    <a:pt x="129" y="80"/>
                    <a:pt x="128" y="80"/>
                  </a:cubicBezTo>
                  <a:cubicBezTo>
                    <a:pt x="125" y="82"/>
                    <a:pt x="123" y="82"/>
                    <a:pt x="120" y="81"/>
                  </a:cubicBezTo>
                  <a:cubicBezTo>
                    <a:pt x="116" y="80"/>
                    <a:pt x="117" y="71"/>
                    <a:pt x="121" y="72"/>
                  </a:cubicBezTo>
                  <a:cubicBezTo>
                    <a:pt x="133" y="75"/>
                    <a:pt x="122" y="68"/>
                    <a:pt x="125" y="66"/>
                  </a:cubicBezTo>
                  <a:cubicBezTo>
                    <a:pt x="126" y="65"/>
                    <a:pt x="130" y="62"/>
                    <a:pt x="132" y="59"/>
                  </a:cubicBezTo>
                  <a:cubicBezTo>
                    <a:pt x="134" y="57"/>
                    <a:pt x="133" y="51"/>
                    <a:pt x="137" y="52"/>
                  </a:cubicBezTo>
                  <a:cubicBezTo>
                    <a:pt x="139" y="52"/>
                    <a:pt x="138" y="56"/>
                    <a:pt x="140" y="57"/>
                  </a:cubicBezTo>
                  <a:cubicBezTo>
                    <a:pt x="141" y="58"/>
                    <a:pt x="144" y="57"/>
                    <a:pt x="146" y="57"/>
                  </a:cubicBezTo>
                  <a:cubicBezTo>
                    <a:pt x="149" y="57"/>
                    <a:pt x="149" y="55"/>
                    <a:pt x="149" y="52"/>
                  </a:cubicBezTo>
                  <a:cubicBezTo>
                    <a:pt x="149" y="48"/>
                    <a:pt x="156" y="49"/>
                    <a:pt x="156" y="47"/>
                  </a:cubicBezTo>
                  <a:cubicBezTo>
                    <a:pt x="155" y="44"/>
                    <a:pt x="148" y="48"/>
                    <a:pt x="148" y="44"/>
                  </a:cubicBezTo>
                  <a:cubicBezTo>
                    <a:pt x="148" y="39"/>
                    <a:pt x="154" y="38"/>
                    <a:pt x="150" y="37"/>
                  </a:cubicBezTo>
                  <a:cubicBezTo>
                    <a:pt x="147" y="36"/>
                    <a:pt x="143" y="39"/>
                    <a:pt x="144" y="46"/>
                  </a:cubicBezTo>
                  <a:cubicBezTo>
                    <a:pt x="145" y="53"/>
                    <a:pt x="146" y="56"/>
                    <a:pt x="141" y="54"/>
                  </a:cubicBezTo>
                  <a:cubicBezTo>
                    <a:pt x="137" y="51"/>
                    <a:pt x="142" y="46"/>
                    <a:pt x="138" y="48"/>
                  </a:cubicBezTo>
                  <a:cubicBezTo>
                    <a:pt x="135" y="50"/>
                    <a:pt x="133" y="51"/>
                    <a:pt x="133" y="46"/>
                  </a:cubicBezTo>
                  <a:cubicBezTo>
                    <a:pt x="133" y="42"/>
                    <a:pt x="141" y="30"/>
                    <a:pt x="147" y="28"/>
                  </a:cubicBezTo>
                  <a:cubicBezTo>
                    <a:pt x="136" y="19"/>
                    <a:pt x="123" y="13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9"/>
                    <a:pt x="108" y="24"/>
                    <a:pt x="107" y="28"/>
                  </a:cubicBezTo>
                  <a:cubicBezTo>
                    <a:pt x="107" y="33"/>
                    <a:pt x="92" y="34"/>
                    <a:pt x="90" y="43"/>
                  </a:cubicBezTo>
                  <a:cubicBezTo>
                    <a:pt x="88" y="51"/>
                    <a:pt x="85" y="46"/>
                    <a:pt x="80" y="40"/>
                  </a:cubicBezTo>
                  <a:cubicBezTo>
                    <a:pt x="75" y="34"/>
                    <a:pt x="81" y="26"/>
                    <a:pt x="78" y="21"/>
                  </a:cubicBezTo>
                  <a:cubicBezTo>
                    <a:pt x="76" y="16"/>
                    <a:pt x="67" y="23"/>
                    <a:pt x="67" y="18"/>
                  </a:cubicBezTo>
                  <a:cubicBezTo>
                    <a:pt x="67" y="16"/>
                    <a:pt x="69" y="14"/>
                    <a:pt x="69" y="13"/>
                  </a:cubicBezTo>
                  <a:cubicBezTo>
                    <a:pt x="68" y="14"/>
                    <a:pt x="67" y="14"/>
                    <a:pt x="66" y="14"/>
                  </a:cubicBezTo>
                  <a:cubicBezTo>
                    <a:pt x="63" y="16"/>
                    <a:pt x="61" y="22"/>
                    <a:pt x="60" y="23"/>
                  </a:cubicBezTo>
                  <a:cubicBezTo>
                    <a:pt x="57" y="27"/>
                    <a:pt x="64" y="26"/>
                    <a:pt x="67" y="30"/>
                  </a:cubicBezTo>
                  <a:cubicBezTo>
                    <a:pt x="71" y="36"/>
                    <a:pt x="74" y="40"/>
                    <a:pt x="72" y="43"/>
                  </a:cubicBezTo>
                  <a:cubicBezTo>
                    <a:pt x="71" y="46"/>
                    <a:pt x="59" y="43"/>
                    <a:pt x="61" y="38"/>
                  </a:cubicBezTo>
                  <a:cubicBezTo>
                    <a:pt x="64" y="33"/>
                    <a:pt x="62" y="32"/>
                    <a:pt x="59" y="31"/>
                  </a:cubicBezTo>
                  <a:cubicBezTo>
                    <a:pt x="56" y="31"/>
                    <a:pt x="56" y="35"/>
                    <a:pt x="56" y="40"/>
                  </a:cubicBezTo>
                  <a:cubicBezTo>
                    <a:pt x="56" y="44"/>
                    <a:pt x="48" y="45"/>
                    <a:pt x="44" y="49"/>
                  </a:cubicBezTo>
                  <a:cubicBezTo>
                    <a:pt x="40" y="54"/>
                    <a:pt x="47" y="58"/>
                    <a:pt x="53" y="60"/>
                  </a:cubicBezTo>
                  <a:cubicBezTo>
                    <a:pt x="59" y="62"/>
                    <a:pt x="55" y="52"/>
                    <a:pt x="57" y="47"/>
                  </a:cubicBezTo>
                  <a:cubicBezTo>
                    <a:pt x="59" y="40"/>
                    <a:pt x="66" y="46"/>
                    <a:pt x="71" y="52"/>
                  </a:cubicBezTo>
                  <a:cubicBezTo>
                    <a:pt x="75" y="58"/>
                    <a:pt x="82" y="66"/>
                    <a:pt x="73" y="70"/>
                  </a:cubicBezTo>
                  <a:cubicBezTo>
                    <a:pt x="58" y="76"/>
                    <a:pt x="52" y="83"/>
                    <a:pt x="49" y="89"/>
                  </a:cubicBezTo>
                  <a:cubicBezTo>
                    <a:pt x="46" y="95"/>
                    <a:pt x="49" y="98"/>
                    <a:pt x="47" y="100"/>
                  </a:cubicBezTo>
                  <a:cubicBezTo>
                    <a:pt x="45" y="102"/>
                    <a:pt x="45" y="99"/>
                    <a:pt x="43" y="94"/>
                  </a:cubicBezTo>
                  <a:cubicBezTo>
                    <a:pt x="41" y="91"/>
                    <a:pt x="34" y="91"/>
                    <a:pt x="31" y="97"/>
                  </a:cubicBezTo>
                  <a:cubicBezTo>
                    <a:pt x="29" y="98"/>
                    <a:pt x="29" y="101"/>
                    <a:pt x="29" y="104"/>
                  </a:cubicBezTo>
                  <a:cubicBezTo>
                    <a:pt x="29" y="114"/>
                    <a:pt x="36" y="101"/>
                    <a:pt x="40" y="103"/>
                  </a:cubicBezTo>
                  <a:cubicBezTo>
                    <a:pt x="45" y="104"/>
                    <a:pt x="36" y="105"/>
                    <a:pt x="37" y="109"/>
                  </a:cubicBezTo>
                  <a:cubicBezTo>
                    <a:pt x="38" y="113"/>
                    <a:pt x="44" y="107"/>
                    <a:pt x="42" y="116"/>
                  </a:cubicBezTo>
                  <a:cubicBezTo>
                    <a:pt x="41" y="121"/>
                    <a:pt x="49" y="117"/>
                    <a:pt x="54" y="115"/>
                  </a:cubicBezTo>
                  <a:cubicBezTo>
                    <a:pt x="65" y="111"/>
                    <a:pt x="73" y="129"/>
                    <a:pt x="81" y="132"/>
                  </a:cubicBezTo>
                  <a:cubicBezTo>
                    <a:pt x="90" y="135"/>
                    <a:pt x="93" y="137"/>
                    <a:pt x="91" y="141"/>
                  </a:cubicBezTo>
                  <a:cubicBezTo>
                    <a:pt x="85" y="153"/>
                    <a:pt x="73" y="161"/>
                    <a:pt x="67" y="175"/>
                  </a:cubicBezTo>
                  <a:cubicBezTo>
                    <a:pt x="75" y="178"/>
                    <a:pt x="85" y="179"/>
                    <a:pt x="94" y="179"/>
                  </a:cubicBezTo>
                  <a:cubicBezTo>
                    <a:pt x="107" y="179"/>
                    <a:pt x="118" y="177"/>
                    <a:pt x="129" y="172"/>
                  </a:cubicBezTo>
                  <a:close/>
                  <a:moveTo>
                    <a:pt x="177" y="114"/>
                  </a:moveTo>
                  <a:cubicBezTo>
                    <a:pt x="175" y="114"/>
                    <a:pt x="173" y="115"/>
                    <a:pt x="172" y="115"/>
                  </a:cubicBezTo>
                  <a:cubicBezTo>
                    <a:pt x="167" y="113"/>
                    <a:pt x="170" y="93"/>
                    <a:pt x="163" y="94"/>
                  </a:cubicBezTo>
                  <a:cubicBezTo>
                    <a:pt x="160" y="95"/>
                    <a:pt x="165" y="110"/>
                    <a:pt x="172" y="118"/>
                  </a:cubicBezTo>
                  <a:cubicBezTo>
                    <a:pt x="173" y="119"/>
                    <a:pt x="174" y="118"/>
                    <a:pt x="176" y="118"/>
                  </a:cubicBezTo>
                  <a:cubicBezTo>
                    <a:pt x="176" y="117"/>
                    <a:pt x="177" y="115"/>
                    <a:pt x="177" y="114"/>
                  </a:cubicBezTo>
                  <a:close/>
                  <a:moveTo>
                    <a:pt x="172" y="128"/>
                  </a:moveTo>
                  <a:cubicBezTo>
                    <a:pt x="164" y="126"/>
                    <a:pt x="158" y="144"/>
                    <a:pt x="156" y="152"/>
                  </a:cubicBezTo>
                  <a:cubicBezTo>
                    <a:pt x="163" y="145"/>
                    <a:pt x="168" y="137"/>
                    <a:pt x="172" y="128"/>
                  </a:cubicBezTo>
                  <a:close/>
                  <a:moveTo>
                    <a:pt x="52" y="168"/>
                  </a:moveTo>
                  <a:cubicBezTo>
                    <a:pt x="53" y="160"/>
                    <a:pt x="54" y="151"/>
                    <a:pt x="52" y="150"/>
                  </a:cubicBezTo>
                  <a:cubicBezTo>
                    <a:pt x="45" y="144"/>
                    <a:pt x="40" y="135"/>
                    <a:pt x="47" y="126"/>
                  </a:cubicBezTo>
                  <a:cubicBezTo>
                    <a:pt x="48" y="125"/>
                    <a:pt x="49" y="124"/>
                    <a:pt x="49" y="122"/>
                  </a:cubicBezTo>
                  <a:cubicBezTo>
                    <a:pt x="50" y="119"/>
                    <a:pt x="47" y="121"/>
                    <a:pt x="42" y="121"/>
                  </a:cubicBezTo>
                  <a:cubicBezTo>
                    <a:pt x="37" y="121"/>
                    <a:pt x="41" y="113"/>
                    <a:pt x="31" y="112"/>
                  </a:cubicBezTo>
                  <a:cubicBezTo>
                    <a:pt x="21" y="111"/>
                    <a:pt x="21" y="109"/>
                    <a:pt x="20" y="103"/>
                  </a:cubicBezTo>
                  <a:cubicBezTo>
                    <a:pt x="20" y="97"/>
                    <a:pt x="14" y="91"/>
                    <a:pt x="9" y="90"/>
                  </a:cubicBezTo>
                  <a:cubicBezTo>
                    <a:pt x="9" y="91"/>
                    <a:pt x="9" y="93"/>
                    <a:pt x="9" y="94"/>
                  </a:cubicBezTo>
                  <a:cubicBezTo>
                    <a:pt x="9" y="126"/>
                    <a:pt x="27" y="154"/>
                    <a:pt x="52" y="168"/>
                  </a:cubicBezTo>
                  <a:close/>
                  <a:moveTo>
                    <a:pt x="108" y="41"/>
                  </a:moveTo>
                  <a:cubicBezTo>
                    <a:pt x="112" y="43"/>
                    <a:pt x="116" y="40"/>
                    <a:pt x="115" y="37"/>
                  </a:cubicBezTo>
                  <a:cubicBezTo>
                    <a:pt x="112" y="32"/>
                    <a:pt x="103" y="35"/>
                    <a:pt x="108" y="41"/>
                  </a:cubicBezTo>
                  <a:close/>
                  <a:moveTo>
                    <a:pt x="125" y="49"/>
                  </a:moveTo>
                  <a:cubicBezTo>
                    <a:pt x="128" y="49"/>
                    <a:pt x="130" y="55"/>
                    <a:pt x="129" y="58"/>
                  </a:cubicBezTo>
                  <a:cubicBezTo>
                    <a:pt x="127" y="64"/>
                    <a:pt x="122" y="60"/>
                    <a:pt x="121" y="56"/>
                  </a:cubicBezTo>
                  <a:cubicBezTo>
                    <a:pt x="121" y="52"/>
                    <a:pt x="122" y="49"/>
                    <a:pt x="125" y="49"/>
                  </a:cubicBezTo>
                  <a:close/>
                  <a:moveTo>
                    <a:pt x="158" y="77"/>
                  </a:moveTo>
                  <a:cubicBezTo>
                    <a:pt x="155" y="74"/>
                    <a:pt x="156" y="70"/>
                    <a:pt x="160" y="69"/>
                  </a:cubicBezTo>
                  <a:cubicBezTo>
                    <a:pt x="167" y="68"/>
                    <a:pt x="176" y="75"/>
                    <a:pt x="170" y="77"/>
                  </a:cubicBezTo>
                  <a:cubicBezTo>
                    <a:pt x="167" y="78"/>
                    <a:pt x="162" y="78"/>
                    <a:pt x="158" y="77"/>
                  </a:cubicBezTo>
                  <a:close/>
                  <a:moveTo>
                    <a:pt x="46" y="102"/>
                  </a:moveTo>
                  <a:cubicBezTo>
                    <a:pt x="49" y="102"/>
                    <a:pt x="57" y="104"/>
                    <a:pt x="59" y="106"/>
                  </a:cubicBezTo>
                  <a:cubicBezTo>
                    <a:pt x="61" y="109"/>
                    <a:pt x="53" y="108"/>
                    <a:pt x="48" y="106"/>
                  </a:cubicBezTo>
                  <a:cubicBezTo>
                    <a:pt x="45" y="105"/>
                    <a:pt x="43" y="103"/>
                    <a:pt x="46" y="102"/>
                  </a:cubicBezTo>
                  <a:close/>
                </a:path>
              </a:pathLst>
            </a:custGeom>
            <a:solidFill>
              <a:srgbClr val="515050"/>
            </a:solidFill>
            <a:ln>
              <a:noFill/>
            </a:ln>
          </p:spPr>
          <p:txBody>
            <a:bodyPr vert="horz" wrap="square" lIns="61735" tIns="30867" rIns="61735" bIns="30867" numCol="1" anchor="t" anchorCtr="0" compatLnSpc="1">
              <a:prstTxWarp prst="textNoShape">
                <a:avLst/>
              </a:prstTxWarp>
            </a:bodyPr>
            <a:lstStyle/>
            <a:p>
              <a:pPr defTabSz="685835"/>
              <a:endParaRPr lang="en-US" sz="900">
                <a:solidFill>
                  <a:srgbClr val="FFFFFF"/>
                </a:solidFill>
                <a:latin typeface="Segoe UI Light" pitchFamily="34" charset="0"/>
              </a:endParaRPr>
            </a:p>
          </p:txBody>
        </p:sp>
      </p:grpSp>
      <p:grpSp>
        <p:nvGrpSpPr>
          <p:cNvPr id="94" name="Group 36"/>
          <p:cNvGrpSpPr/>
          <p:nvPr/>
        </p:nvGrpSpPr>
        <p:grpSpPr>
          <a:xfrm>
            <a:off x="6736476" y="1754827"/>
            <a:ext cx="688063" cy="2169022"/>
            <a:chOff x="8633387" y="2161236"/>
            <a:chExt cx="688063" cy="2169022"/>
          </a:xfrm>
        </p:grpSpPr>
        <p:sp>
          <p:nvSpPr>
            <p:cNvPr id="95" name="Rectangle 54"/>
            <p:cNvSpPr/>
            <p:nvPr/>
          </p:nvSpPr>
          <p:spPr bwMode="auto">
            <a:xfrm>
              <a:off x="8634690" y="2641577"/>
              <a:ext cx="686760" cy="1688681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6" name="Rectangle 66"/>
            <p:cNvSpPr/>
            <p:nvPr/>
          </p:nvSpPr>
          <p:spPr bwMode="auto">
            <a:xfrm>
              <a:off x="8633387" y="2161236"/>
              <a:ext cx="686760" cy="1687919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i="1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Delve</a:t>
              </a:r>
              <a:endParaRPr kumimoji="0" lang="en-US" sz="1600" b="0" i="1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99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40" y="3514477"/>
            <a:ext cx="409372" cy="409372"/>
          </a:xfrm>
          <a:prstGeom prst="rect">
            <a:avLst/>
          </a:prstGeom>
        </p:spPr>
      </p:pic>
      <p:grpSp>
        <p:nvGrpSpPr>
          <p:cNvPr id="100" name="Group 37"/>
          <p:cNvGrpSpPr/>
          <p:nvPr/>
        </p:nvGrpSpPr>
        <p:grpSpPr>
          <a:xfrm>
            <a:off x="5253952" y="1721252"/>
            <a:ext cx="687334" cy="2202597"/>
            <a:chOff x="5618466" y="2112189"/>
            <a:chExt cx="687334" cy="2202597"/>
          </a:xfrm>
        </p:grpSpPr>
        <p:sp>
          <p:nvSpPr>
            <p:cNvPr id="101" name="Rectangle 54"/>
            <p:cNvSpPr/>
            <p:nvPr/>
          </p:nvSpPr>
          <p:spPr bwMode="auto">
            <a:xfrm>
              <a:off x="5618466" y="2626105"/>
              <a:ext cx="686760" cy="1688681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93274" tIns="640080" rIns="93274" bIns="46637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1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2" name="Rectangle 46"/>
            <p:cNvSpPr/>
            <p:nvPr/>
          </p:nvSpPr>
          <p:spPr bwMode="auto">
            <a:xfrm>
              <a:off x="5619040" y="2112189"/>
              <a:ext cx="686760" cy="1689202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vert="vert270" wrap="square" lIns="91440" tIns="9144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Skype for Business</a:t>
              </a: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104" name="Freeform 13"/>
          <p:cNvSpPr>
            <a:spLocks noChangeAspect="1" noEditPoints="1"/>
          </p:cNvSpPr>
          <p:nvPr/>
        </p:nvSpPr>
        <p:spPr bwMode="black">
          <a:xfrm>
            <a:off x="5417135" y="3559267"/>
            <a:ext cx="360394" cy="364582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197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1.48148E-6 L 0.03542 1.48148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75E-6 -3.7037E-6 L -0.06107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817309" y="1335756"/>
            <a:ext cx="5443445" cy="50577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32667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s-ES" sz="2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Una única Identidad</a:t>
            </a:r>
          </a:p>
          <a:p>
            <a:pPr algn="just">
              <a:lnSpc>
                <a:spcPct val="100000"/>
              </a:lnSpc>
              <a:spcBef>
                <a:spcPts val="816"/>
              </a:spcBef>
              <a:buClr>
                <a:srgbClr val="FFFFFF"/>
              </a:buClr>
            </a:pPr>
            <a:r>
              <a:rPr lang="es-ES" sz="1800" dirty="0" err="1" smtClean="0">
                <a:solidFill>
                  <a:schemeClr val="tx1"/>
                </a:solidFill>
                <a:latin typeface="Segoe UI Light"/>
              </a:rPr>
              <a:t>Azure</a:t>
            </a:r>
            <a:r>
              <a:rPr lang="es-ES" sz="1800" dirty="0" smtClean="0">
                <a:solidFill>
                  <a:schemeClr val="tx1"/>
                </a:solidFill>
                <a:latin typeface="Segoe UI Light"/>
              </a:rPr>
              <a:t> Active </a:t>
            </a:r>
            <a:r>
              <a:rPr lang="es-ES" sz="1800" dirty="0" err="1" smtClean="0">
                <a:solidFill>
                  <a:schemeClr val="tx1"/>
                </a:solidFill>
                <a:latin typeface="Segoe UI Light"/>
              </a:rPr>
              <a:t>Directory</a:t>
            </a:r>
            <a:r>
              <a:rPr lang="es-ES" sz="1800" dirty="0" smtClean="0">
                <a:solidFill>
                  <a:schemeClr val="tx1"/>
                </a:solidFill>
                <a:latin typeface="Segoe UI Light"/>
              </a:rPr>
              <a:t> (AAD) es el repositorio de Identidades y miembros de Grupos de forma transversal a todo Office 365 (Exchange, SharePoint,…) </a:t>
            </a:r>
          </a:p>
          <a:p>
            <a:pPr algn="just">
              <a:lnSpc>
                <a:spcPct val="100000"/>
              </a:lnSpc>
              <a:spcBef>
                <a:spcPts val="816"/>
              </a:spcBef>
              <a:buClr>
                <a:srgbClr val="FFFFFF"/>
              </a:buClr>
            </a:pPr>
            <a:endParaRPr lang="es-ES" sz="1800" dirty="0" smtClean="0">
              <a:solidFill>
                <a:schemeClr val="tx1"/>
              </a:solidFill>
              <a:latin typeface="Segoe UI Light"/>
            </a:endParaRPr>
          </a:p>
          <a:p>
            <a:pPr marL="0" marR="0" lvl="0" indent="0" algn="just" defTabSz="932667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Recursos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Federados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just" defTabSz="932667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s-ES" sz="1800" dirty="0" smtClean="0">
                <a:solidFill>
                  <a:schemeClr val="tx1"/>
                </a:solidFill>
                <a:latin typeface="Segoe UI Light"/>
              </a:rPr>
              <a:t>Los Grupos son extendidos con datos de los servicios de O365: las conversaciones se guardan en buzones de Exchange, los documentos en el sitio del Grupo </a:t>
            </a:r>
          </a:p>
          <a:p>
            <a:pPr marL="0" marR="0" lvl="0" indent="0" algn="just" defTabSz="932667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s-ES" sz="1800" b="0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algn="just" defTabSz="932667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s-ES" sz="2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Acoplamiento Débil</a:t>
            </a:r>
          </a:p>
          <a:p>
            <a:pPr marL="0" marR="0" lvl="0" indent="0" algn="just" defTabSz="932667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s-ES" sz="1800" dirty="0" smtClean="0">
                <a:solidFill>
                  <a:schemeClr val="tx1"/>
                </a:solidFill>
                <a:latin typeface="Segoe UI Light"/>
              </a:rPr>
              <a:t>Los servicios se notifican entre sí de los cambios en un grupo (crear, borrar, actualizar)</a:t>
            </a: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cxnSp>
        <p:nvCxnSpPr>
          <p:cNvPr id="13" name="Straight Arrow Connector 20"/>
          <p:cNvCxnSpPr/>
          <p:nvPr/>
        </p:nvCxnSpPr>
        <p:spPr>
          <a:xfrm flipV="1">
            <a:off x="7978359" y="3718309"/>
            <a:ext cx="752927" cy="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22"/>
          <p:cNvCxnSpPr/>
          <p:nvPr/>
        </p:nvCxnSpPr>
        <p:spPr>
          <a:xfrm>
            <a:off x="7984889" y="3729182"/>
            <a:ext cx="970880" cy="161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49"/>
          <p:cNvCxnSpPr/>
          <p:nvPr/>
        </p:nvCxnSpPr>
        <p:spPr>
          <a:xfrm flipV="1">
            <a:off x="7984889" y="2467937"/>
            <a:ext cx="746396" cy="126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7"/>
          <p:cNvGrpSpPr/>
          <p:nvPr/>
        </p:nvGrpSpPr>
        <p:grpSpPr>
          <a:xfrm>
            <a:off x="8731285" y="2857485"/>
            <a:ext cx="3556412" cy="1590994"/>
            <a:chOff x="8218986" y="3093638"/>
            <a:chExt cx="3556412" cy="1590994"/>
          </a:xfrm>
        </p:grpSpPr>
        <p:sp>
          <p:nvSpPr>
            <p:cNvPr id="17" name="Rectangle 8"/>
            <p:cNvSpPr/>
            <p:nvPr/>
          </p:nvSpPr>
          <p:spPr bwMode="auto">
            <a:xfrm>
              <a:off x="8218986" y="3093638"/>
              <a:ext cx="3322369" cy="15909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696" tIns="45696" rIns="45696" bIns="456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36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SharePoint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Isosceles Triangle 12"/>
            <p:cNvSpPr/>
            <p:nvPr/>
          </p:nvSpPr>
          <p:spPr>
            <a:xfrm>
              <a:off x="8316146" y="3481439"/>
              <a:ext cx="1062343" cy="811333"/>
            </a:xfrm>
            <a:prstGeom prst="triangle">
              <a:avLst/>
            </a:prstGeom>
            <a:solidFill>
              <a:srgbClr val="47D8FF"/>
            </a:solidFill>
            <a:ln w="10795" cap="flat" cmpd="sng" algn="ctr">
              <a:solidFill>
                <a:srgbClr val="0078D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TextBox 14"/>
            <p:cNvSpPr txBox="1"/>
            <p:nvPr/>
          </p:nvSpPr>
          <p:spPr>
            <a:xfrm>
              <a:off x="8477666" y="3856248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SPODS</a:t>
              </a:r>
            </a:p>
          </p:txBody>
        </p:sp>
        <p:cxnSp>
          <p:nvCxnSpPr>
            <p:cNvPr id="20" name="Straight Arrow Connector 18"/>
            <p:cNvCxnSpPr>
              <a:endCxn id="22" idx="2"/>
            </p:cNvCxnSpPr>
            <p:nvPr/>
          </p:nvCxnSpPr>
          <p:spPr>
            <a:xfrm flipV="1">
              <a:off x="9381673" y="3795145"/>
              <a:ext cx="58834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41"/>
            <p:cNvSpPr txBox="1"/>
            <p:nvPr/>
          </p:nvSpPr>
          <p:spPr>
            <a:xfrm>
              <a:off x="10428492" y="4113522"/>
              <a:ext cx="13469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Documentos</a:t>
              </a:r>
            </a:p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200" kern="0" dirty="0" smtClean="0">
                  <a:latin typeface="Segoe UI"/>
                </a:rPr>
                <a:t>OneNote</a:t>
              </a:r>
              <a:endParaRPr kumimoji="0" lang="es-ES" sz="1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2" name="Can 57"/>
            <p:cNvSpPr/>
            <p:nvPr/>
          </p:nvSpPr>
          <p:spPr>
            <a:xfrm>
              <a:off x="9970017" y="3556496"/>
              <a:ext cx="1077525" cy="477298"/>
            </a:xfrm>
            <a:prstGeom prst="can">
              <a:avLst/>
            </a:prstGeom>
            <a:solidFill>
              <a:srgbClr val="5C2D91">
                <a:lumMod val="60000"/>
                <a:lumOff val="40000"/>
              </a:srgbClr>
            </a:solidFill>
            <a:ln w="10795" cap="flat" cmpd="sng" algn="ctr">
              <a:solidFill>
                <a:srgbClr val="5C2D91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050" kern="0" dirty="0" smtClean="0">
                  <a:latin typeface="Segoe UI"/>
                </a:rPr>
                <a:t>Colección de Sitios + ODFB</a:t>
              </a:r>
              <a:endParaRPr kumimoji="0" lang="es-ES" sz="105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23" name="Group 6"/>
          <p:cNvGrpSpPr/>
          <p:nvPr/>
        </p:nvGrpSpPr>
        <p:grpSpPr>
          <a:xfrm>
            <a:off x="8731285" y="4595287"/>
            <a:ext cx="3534631" cy="1554566"/>
            <a:chOff x="8218986" y="4831440"/>
            <a:chExt cx="3534631" cy="1554566"/>
          </a:xfrm>
        </p:grpSpPr>
        <p:sp>
          <p:nvSpPr>
            <p:cNvPr id="24" name="Rectangle 61"/>
            <p:cNvSpPr/>
            <p:nvPr/>
          </p:nvSpPr>
          <p:spPr bwMode="auto">
            <a:xfrm>
              <a:off x="8218986" y="4831440"/>
              <a:ext cx="3322369" cy="13523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696" tIns="45696" rIns="45696" bIns="456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36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dirty="0" smtClean="0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Escenarios Adicionales</a:t>
              </a:r>
              <a:endParaRPr kumimoji="0" lang="es-ES" sz="24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63"/>
            <p:cNvSpPr txBox="1"/>
            <p:nvPr/>
          </p:nvSpPr>
          <p:spPr>
            <a:xfrm>
              <a:off x="10406711" y="5924341"/>
              <a:ext cx="13469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0" cap="none" spc="0" normalizeH="0" baseline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Escenarios Específicos</a:t>
              </a:r>
            </a:p>
          </p:txBody>
        </p:sp>
        <p:sp>
          <p:nvSpPr>
            <p:cNvPr id="26" name="Isosceles Triangle 61"/>
            <p:cNvSpPr/>
            <p:nvPr/>
          </p:nvSpPr>
          <p:spPr>
            <a:xfrm>
              <a:off x="8320856" y="5272701"/>
              <a:ext cx="1062343" cy="811333"/>
            </a:xfrm>
            <a:prstGeom prst="triangle">
              <a:avLst/>
            </a:prstGeom>
            <a:solidFill>
              <a:srgbClr val="47D8FF"/>
            </a:solidFill>
            <a:ln w="10795" cap="flat" cmpd="sng" algn="ctr">
              <a:solidFill>
                <a:srgbClr val="0078D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Can 62"/>
            <p:cNvSpPr/>
            <p:nvPr/>
          </p:nvSpPr>
          <p:spPr>
            <a:xfrm>
              <a:off x="10064186" y="5324628"/>
              <a:ext cx="1063408" cy="523565"/>
            </a:xfrm>
            <a:prstGeom prst="can">
              <a:avLst/>
            </a:prstGeom>
            <a:solidFill>
              <a:srgbClr val="5C2D91">
                <a:lumMod val="60000"/>
                <a:lumOff val="40000"/>
              </a:srgbClr>
            </a:solidFill>
            <a:ln w="10795" cap="flat" cmpd="sng" algn="ctr">
              <a:solidFill>
                <a:srgbClr val="5C2D91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0" i="0" u="none" strike="noStrike" kern="0" cap="none" spc="0" normalizeH="0" baseline="0" dirty="0" smtClean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Recursos del escenario</a:t>
              </a:r>
            </a:p>
          </p:txBody>
        </p:sp>
        <p:sp>
          <p:nvSpPr>
            <p:cNvPr id="28" name="TextBox 69"/>
            <p:cNvSpPr txBox="1"/>
            <p:nvPr/>
          </p:nvSpPr>
          <p:spPr>
            <a:xfrm>
              <a:off x="8348387" y="5607187"/>
              <a:ext cx="10230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Directorio</a:t>
              </a:r>
              <a:r>
                <a:rPr kumimoji="0" lang="es-ES" sz="1400" b="0" i="0" u="none" strike="noStrike" kern="0" cap="none" spc="0" normalizeH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 </a:t>
              </a:r>
            </a:p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Local</a:t>
              </a:r>
              <a:endParaRPr kumimoji="0" lang="es-ES" sz="14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Segoe UI"/>
              </a:endParaRPr>
            </a:p>
          </p:txBody>
        </p:sp>
        <p:cxnSp>
          <p:nvCxnSpPr>
            <p:cNvPr id="29" name="Straight Arrow Connector 71"/>
            <p:cNvCxnSpPr>
              <a:endCxn id="27" idx="2"/>
            </p:cNvCxnSpPr>
            <p:nvPr/>
          </p:nvCxnSpPr>
          <p:spPr>
            <a:xfrm>
              <a:off x="9381673" y="5586410"/>
              <a:ext cx="6825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4"/>
          <p:cNvGrpSpPr/>
          <p:nvPr/>
        </p:nvGrpSpPr>
        <p:grpSpPr>
          <a:xfrm>
            <a:off x="8742167" y="1127509"/>
            <a:ext cx="3542448" cy="1590993"/>
            <a:chOff x="8229868" y="1363662"/>
            <a:chExt cx="3542448" cy="1590993"/>
          </a:xfrm>
        </p:grpSpPr>
        <p:sp>
          <p:nvSpPr>
            <p:cNvPr id="31" name="Rectangle 2"/>
            <p:cNvSpPr/>
            <p:nvPr/>
          </p:nvSpPr>
          <p:spPr bwMode="auto">
            <a:xfrm>
              <a:off x="8229868" y="1363662"/>
              <a:ext cx="3322369" cy="15909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696" tIns="45696" rIns="45696" bIns="456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36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Exchange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Arrow Connector 10"/>
            <p:cNvCxnSpPr>
              <a:endCxn id="34" idx="2"/>
            </p:cNvCxnSpPr>
            <p:nvPr/>
          </p:nvCxnSpPr>
          <p:spPr>
            <a:xfrm>
              <a:off x="9381673" y="2154972"/>
              <a:ext cx="620966" cy="4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24"/>
            <p:cNvSpPr txBox="1"/>
            <p:nvPr/>
          </p:nvSpPr>
          <p:spPr>
            <a:xfrm>
              <a:off x="10425410" y="2474531"/>
              <a:ext cx="13469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Conversaciones</a:t>
              </a:r>
            </a:p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200" kern="0" dirty="0" smtClean="0">
                  <a:latin typeface="Segoe UI"/>
                </a:rPr>
                <a:t>Calendario</a:t>
              </a:r>
              <a:endParaRPr kumimoji="0" lang="es-ES" sz="1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4" name="Can 59"/>
            <p:cNvSpPr/>
            <p:nvPr/>
          </p:nvSpPr>
          <p:spPr>
            <a:xfrm>
              <a:off x="10002639" y="1920791"/>
              <a:ext cx="1077525" cy="477298"/>
            </a:xfrm>
            <a:prstGeom prst="can">
              <a:avLst/>
            </a:prstGeom>
            <a:solidFill>
              <a:srgbClr val="5C2D91">
                <a:lumMod val="60000"/>
                <a:lumOff val="40000"/>
              </a:srgbClr>
            </a:solidFill>
            <a:ln w="10795" cap="flat" cmpd="sng" algn="ctr">
              <a:solidFill>
                <a:srgbClr val="5C2D91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0" i="0" u="none" strike="noStrike" kern="0" cap="none" spc="0" normalizeH="0" baseline="0" dirty="0" smtClean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Buzón de Grupo</a:t>
              </a:r>
            </a:p>
          </p:txBody>
        </p:sp>
        <p:sp>
          <p:nvSpPr>
            <p:cNvPr id="35" name="Isosceles Triangle 73"/>
            <p:cNvSpPr/>
            <p:nvPr/>
          </p:nvSpPr>
          <p:spPr>
            <a:xfrm>
              <a:off x="8334970" y="1753773"/>
              <a:ext cx="1062343" cy="811333"/>
            </a:xfrm>
            <a:prstGeom prst="triangle">
              <a:avLst/>
            </a:prstGeom>
            <a:solidFill>
              <a:srgbClr val="47D8FF"/>
            </a:solidFill>
            <a:ln w="10795" cap="flat" cmpd="sng" algn="ctr">
              <a:solidFill>
                <a:srgbClr val="0078D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TextBox 75"/>
            <p:cNvSpPr txBox="1"/>
            <p:nvPr/>
          </p:nvSpPr>
          <p:spPr>
            <a:xfrm>
              <a:off x="8487568" y="2158637"/>
              <a:ext cx="7380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EXODS</a:t>
              </a:r>
            </a:p>
          </p:txBody>
        </p:sp>
      </p:grpSp>
      <p:grpSp>
        <p:nvGrpSpPr>
          <p:cNvPr id="37" name="Group 2"/>
          <p:cNvGrpSpPr/>
          <p:nvPr/>
        </p:nvGrpSpPr>
        <p:grpSpPr>
          <a:xfrm>
            <a:off x="6366763" y="2543433"/>
            <a:ext cx="1482079" cy="2562682"/>
            <a:chOff x="5854464" y="2779586"/>
            <a:chExt cx="1482079" cy="2562682"/>
          </a:xfrm>
        </p:grpSpPr>
        <p:sp>
          <p:nvSpPr>
            <p:cNvPr id="38" name="TextBox 6"/>
            <p:cNvSpPr txBox="1"/>
            <p:nvPr/>
          </p:nvSpPr>
          <p:spPr>
            <a:xfrm>
              <a:off x="5989637" y="4511271"/>
              <a:ext cx="13469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Identity</a:t>
              </a:r>
            </a:p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Resource URLs</a:t>
              </a:r>
            </a:p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Owners</a:t>
              </a:r>
            </a:p>
            <a:p>
              <a:pPr marL="0" marR="0" lvl="0" indent="0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Members</a:t>
              </a:r>
            </a:p>
          </p:txBody>
        </p:sp>
        <p:sp>
          <p:nvSpPr>
            <p:cNvPr id="39" name="Isosceles Triangle 16"/>
            <p:cNvSpPr/>
            <p:nvPr/>
          </p:nvSpPr>
          <p:spPr>
            <a:xfrm>
              <a:off x="5854464" y="3184878"/>
              <a:ext cx="1387111" cy="1090823"/>
            </a:xfrm>
            <a:prstGeom prst="triangle">
              <a:avLst/>
            </a:prstGeom>
            <a:solidFill>
              <a:srgbClr val="0078D7"/>
            </a:solidFill>
            <a:ln w="10795" cap="flat" cmpd="sng" algn="ctr">
              <a:solidFill>
                <a:srgbClr val="0078D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46"/>
            <p:cNvSpPr txBox="1"/>
            <p:nvPr/>
          </p:nvSpPr>
          <p:spPr>
            <a:xfrm>
              <a:off x="6211896" y="2779586"/>
              <a:ext cx="6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363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AAD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77"/>
            <p:cNvSpPr txBox="1"/>
            <p:nvPr/>
          </p:nvSpPr>
          <p:spPr>
            <a:xfrm>
              <a:off x="6133827" y="3619534"/>
              <a:ext cx="864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3245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Group </a:t>
              </a:r>
              <a:b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</a:b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</a:rPr>
                <a:t>identity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6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Principales características de los Grupos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sz="2400" dirty="0" smtClean="0"/>
              <a:t>Como objetos:</a:t>
            </a:r>
          </a:p>
          <a:p>
            <a:pPr lvl="1"/>
            <a:r>
              <a:rPr lang="es-ES" sz="2000" dirty="0" smtClean="0"/>
              <a:t>Pueden ser públicos (te puedes unir) o privados (solicitar acceso)</a:t>
            </a:r>
          </a:p>
          <a:p>
            <a:r>
              <a:rPr lang="es-ES" sz="2400" dirty="0" smtClean="0"/>
              <a:t>Como Objetos DL:</a:t>
            </a:r>
          </a:p>
          <a:p>
            <a:pPr lvl="1"/>
            <a:r>
              <a:rPr lang="es-ES" sz="2000" dirty="0" smtClean="0"/>
              <a:t>Subscribir / No subscribir</a:t>
            </a:r>
          </a:p>
          <a:p>
            <a:pPr lvl="1"/>
            <a:r>
              <a:rPr lang="es-ES" sz="2000" dirty="0" smtClean="0"/>
              <a:t>Dirección externa disponible (indicar)</a:t>
            </a:r>
          </a:p>
          <a:p>
            <a:pPr lvl="1"/>
            <a:endParaRPr lang="es-ES" sz="2000" dirty="0" smtClean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 smtClean="0"/>
          </a:p>
          <a:p>
            <a:r>
              <a:rPr lang="es-ES" sz="2400" dirty="0" smtClean="0"/>
              <a:t>Como Grupos de Seguridad:</a:t>
            </a:r>
          </a:p>
          <a:p>
            <a:pPr lvl="1"/>
            <a:r>
              <a:rPr lang="es-ES" sz="2000" dirty="0" smtClean="0"/>
              <a:t>Se pueden usar en SharePoint</a:t>
            </a:r>
            <a:endParaRPr lang="es-ES" sz="2000" dirty="0"/>
          </a:p>
        </p:txBody>
      </p:sp>
      <p:sp>
        <p:nvSpPr>
          <p:cNvPr id="10" name="Marcador de contenido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sz="2400" dirty="0" smtClean="0"/>
              <a:t>Un conjunto de herramientas:</a:t>
            </a:r>
          </a:p>
          <a:p>
            <a:pPr lvl="1"/>
            <a:r>
              <a:rPr lang="es-ES" sz="2000" dirty="0" smtClean="0"/>
              <a:t>Conversaciones</a:t>
            </a:r>
          </a:p>
          <a:p>
            <a:pPr lvl="1"/>
            <a:r>
              <a:rPr lang="es-ES" sz="2000" dirty="0" smtClean="0"/>
              <a:t>Calendario</a:t>
            </a:r>
          </a:p>
          <a:p>
            <a:pPr lvl="1"/>
            <a:r>
              <a:rPr lang="es-ES" sz="2000" dirty="0" smtClean="0"/>
              <a:t>Archivos</a:t>
            </a:r>
          </a:p>
          <a:p>
            <a:pPr lvl="1"/>
            <a:r>
              <a:rPr lang="es-ES" sz="2000" dirty="0" smtClean="0"/>
              <a:t>OneNote</a:t>
            </a:r>
          </a:p>
          <a:p>
            <a:pPr lvl="1"/>
            <a:r>
              <a:rPr lang="es-ES" sz="2000" dirty="0" smtClean="0"/>
              <a:t>Plan</a:t>
            </a:r>
          </a:p>
          <a:p>
            <a:pPr lvl="1"/>
            <a:r>
              <a:rPr lang="es-ES" sz="2000" dirty="0" smtClean="0"/>
              <a:t>Y acceso a otros servicios:</a:t>
            </a:r>
          </a:p>
          <a:p>
            <a:pPr lvl="2"/>
            <a:r>
              <a:rPr lang="es-ES" sz="1600" dirty="0" smtClean="0"/>
              <a:t>Reunión del Grupo en SKFB</a:t>
            </a:r>
          </a:p>
          <a:p>
            <a:pPr lvl="2"/>
            <a:r>
              <a:rPr lang="es-ES" sz="1600" dirty="0" smtClean="0"/>
              <a:t>Sitio de Grupo en SPO</a:t>
            </a:r>
          </a:p>
          <a:p>
            <a:pPr lvl="2"/>
            <a:r>
              <a:rPr lang="es-ES" sz="1600" dirty="0" smtClean="0"/>
              <a:t>Paneles en </a:t>
            </a:r>
            <a:r>
              <a:rPr lang="es-ES" sz="1600" dirty="0" err="1" smtClean="0"/>
              <a:t>Power</a:t>
            </a:r>
            <a:r>
              <a:rPr lang="es-ES" sz="1600" dirty="0"/>
              <a:t> </a:t>
            </a:r>
            <a:r>
              <a:rPr lang="es-ES" sz="1600" dirty="0" smtClean="0"/>
              <a:t>BI</a:t>
            </a:r>
          </a:p>
          <a:p>
            <a:pPr marL="914400" lvl="2" indent="0">
              <a:buNone/>
            </a:pPr>
            <a:endParaRPr lang="es-ES" sz="1600" dirty="0"/>
          </a:p>
        </p:txBody>
      </p:sp>
      <p:sp>
        <p:nvSpPr>
          <p:cNvPr id="4" name="Rectángulo 3"/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 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 </a:t>
            </a: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03" y="4019320"/>
            <a:ext cx="2457468" cy="1314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6"/>
          <p:cNvPicPr>
            <a:picLocks noChangeAspect="1"/>
          </p:cNvPicPr>
          <p:nvPr/>
        </p:nvPicPr>
        <p:blipFill rotWithShape="1">
          <a:blip r:embed="rId4"/>
          <a:srcRect b="2498"/>
          <a:stretch/>
        </p:blipFill>
        <p:spPr>
          <a:xfrm>
            <a:off x="961740" y="4178865"/>
            <a:ext cx="1947877" cy="97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43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Integración con SharePoint Online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grpSp>
        <p:nvGrpSpPr>
          <p:cNvPr id="6" name="Group 7"/>
          <p:cNvGrpSpPr/>
          <p:nvPr/>
        </p:nvGrpSpPr>
        <p:grpSpPr>
          <a:xfrm>
            <a:off x="2681693" y="4813271"/>
            <a:ext cx="2560315" cy="914400"/>
            <a:chOff x="3018505" y="5632943"/>
            <a:chExt cx="2918075" cy="914400"/>
          </a:xfrm>
        </p:grpSpPr>
        <p:sp>
          <p:nvSpPr>
            <p:cNvPr id="7" name="Rectangle 8"/>
            <p:cNvSpPr/>
            <p:nvPr/>
          </p:nvSpPr>
          <p:spPr>
            <a:xfrm>
              <a:off x="5884471" y="5632943"/>
              <a:ext cx="52109" cy="914400"/>
            </a:xfrm>
            <a:prstGeom prst="rect">
              <a:avLst/>
            </a:prstGeom>
            <a:solidFill>
              <a:srgbClr val="FEAC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" name="TextBox 9"/>
            <p:cNvSpPr txBox="1"/>
            <p:nvPr/>
          </p:nvSpPr>
          <p:spPr>
            <a:xfrm>
              <a:off x="3018505" y="5720811"/>
              <a:ext cx="2837005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defTabSz="914367">
                <a:defRPr sz="1400">
                  <a:cs typeface="Segoe UI" panose="020B0502040204020203" pitchFamily="34" charset="0"/>
                </a:defRPr>
              </a:lvl1pPr>
            </a:lstStyle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Uso</a:t>
              </a:r>
              <a:r>
                <a:rPr kumimoji="0" lang="es-ES" sz="1400" b="0" i="0" u="none" strike="noStrike" kern="0" cap="none" spc="0" normalizeH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 de Grupos de Office 365 como Grupos de Seguridad en SPO</a:t>
              </a:r>
              <a:endParaRPr kumimoji="0" lang="es-ES" sz="14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cs typeface="Segoe UI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59" y="1424620"/>
            <a:ext cx="6636570" cy="2603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20" y="2031425"/>
            <a:ext cx="5818379" cy="4145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803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Integración con SharePoint Online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6" name="Group 7"/>
          <p:cNvGrpSpPr/>
          <p:nvPr/>
        </p:nvGrpSpPr>
        <p:grpSpPr>
          <a:xfrm>
            <a:off x="2681693" y="4813271"/>
            <a:ext cx="2560315" cy="914400"/>
            <a:chOff x="3018505" y="5632943"/>
            <a:chExt cx="2918075" cy="914400"/>
          </a:xfrm>
        </p:grpSpPr>
        <p:sp>
          <p:nvSpPr>
            <p:cNvPr id="7" name="Rectangle 8"/>
            <p:cNvSpPr/>
            <p:nvPr/>
          </p:nvSpPr>
          <p:spPr>
            <a:xfrm>
              <a:off x="5884471" y="5632943"/>
              <a:ext cx="52109" cy="914400"/>
            </a:xfrm>
            <a:prstGeom prst="rect">
              <a:avLst/>
            </a:prstGeom>
            <a:solidFill>
              <a:srgbClr val="FEAC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" name="TextBox 9"/>
            <p:cNvSpPr txBox="1"/>
            <p:nvPr/>
          </p:nvSpPr>
          <p:spPr>
            <a:xfrm>
              <a:off x="3018505" y="5720811"/>
              <a:ext cx="2837005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defTabSz="914367">
                <a:defRPr sz="1400">
                  <a:cs typeface="Segoe UI" panose="020B0502040204020203" pitchFamily="34" charset="0"/>
                </a:defRPr>
              </a:lvl1pPr>
            </a:lstStyle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Uso</a:t>
              </a:r>
              <a:r>
                <a:rPr kumimoji="0" lang="es-ES" sz="1400" b="0" i="0" u="none" strike="noStrike" kern="0" cap="none" spc="0" normalizeH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 de Grupos de Office 365 como Grupos de Seguridad en SPO</a:t>
              </a:r>
              <a:endParaRPr kumimoji="0" lang="es-ES" sz="14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cs typeface="Segoe UI Light"/>
              </a:endParaRPr>
            </a:p>
          </p:txBody>
        </p:sp>
      </p:grpSp>
      <p:pic>
        <p:nvPicPr>
          <p:cNvPr id="11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15" y="1338872"/>
            <a:ext cx="7099068" cy="2937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6"/>
          <p:cNvPicPr>
            <a:picLocks noChangeAspect="1"/>
          </p:cNvPicPr>
          <p:nvPr/>
        </p:nvPicPr>
        <p:blipFill rotWithShape="1">
          <a:blip r:embed="rId3"/>
          <a:srcRect b="30420"/>
          <a:stretch/>
        </p:blipFill>
        <p:spPr>
          <a:xfrm>
            <a:off x="201084" y="3777987"/>
            <a:ext cx="10342227" cy="253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31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Integración con </a:t>
            </a:r>
            <a:r>
              <a:rPr lang="es-ES" dirty="0" err="1" smtClean="0"/>
              <a:t>Power</a:t>
            </a:r>
            <a:r>
              <a:rPr lang="es-ES" dirty="0" smtClean="0"/>
              <a:t> BI</a:t>
            </a:r>
            <a:endParaRPr lang="es-ES" dirty="0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" y="1328661"/>
            <a:ext cx="5792652" cy="31568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193" y="2652877"/>
            <a:ext cx="6096000" cy="3665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4"/>
          <p:cNvGrpSpPr/>
          <p:nvPr/>
        </p:nvGrpSpPr>
        <p:grpSpPr>
          <a:xfrm>
            <a:off x="6151255" y="1357382"/>
            <a:ext cx="4498397" cy="523220"/>
            <a:chOff x="6618287" y="1690645"/>
            <a:chExt cx="4498397" cy="523220"/>
          </a:xfrm>
        </p:grpSpPr>
        <p:sp>
          <p:nvSpPr>
            <p:cNvPr id="13" name="Rectangle 5"/>
            <p:cNvSpPr/>
            <p:nvPr/>
          </p:nvSpPr>
          <p:spPr>
            <a:xfrm>
              <a:off x="6618287" y="1769343"/>
              <a:ext cx="45719" cy="365647"/>
            </a:xfrm>
            <a:prstGeom prst="rect">
              <a:avLst/>
            </a:prstGeom>
            <a:solidFill>
              <a:srgbClr val="FEAC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6774872" y="1690645"/>
              <a:ext cx="434181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Creación de un</a:t>
              </a:r>
              <a:r>
                <a:rPr kumimoji="0" lang="es-ES" sz="1400" b="0" i="0" u="none" strike="noStrike" kern="0" cap="none" spc="0" normalizeH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 Espacio de Trabajo para colaborar con el Equipo</a:t>
              </a:r>
              <a:r>
                <a:rPr kumimoji="0" lang="es-ES" sz="14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.</a:t>
              </a:r>
              <a:endParaRPr kumimoji="0" lang="es-ES" sz="1400" b="0" i="0" u="none" strike="noStrike" kern="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cs typeface="Segoe UI Light"/>
              </a:endParaRPr>
            </a:p>
          </p:txBody>
        </p:sp>
      </p:grpSp>
      <p:sp>
        <p:nvSpPr>
          <p:cNvPr id="15" name="Rectangle 7"/>
          <p:cNvSpPr/>
          <p:nvPr/>
        </p:nvSpPr>
        <p:spPr>
          <a:xfrm>
            <a:off x="5611461" y="4991871"/>
            <a:ext cx="46800" cy="914400"/>
          </a:xfrm>
          <a:prstGeom prst="rect">
            <a:avLst/>
          </a:prstGeom>
          <a:solidFill>
            <a:srgbClr val="FEAC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2551241" y="5187461"/>
            <a:ext cx="294283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cs typeface="Segoe UI Light"/>
              </a:rPr>
              <a:t>Crear y Revisar Perspectivas de Negocio de forma colaborativa</a:t>
            </a:r>
            <a:endParaRPr kumimoji="0" lang="es-ES" sz="14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127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Integración con </a:t>
            </a:r>
            <a:r>
              <a:rPr lang="es-ES" dirty="0" err="1" smtClean="0"/>
              <a:t>Planner</a:t>
            </a:r>
            <a:endParaRPr lang="es-ES" dirty="0"/>
          </a:p>
        </p:txBody>
      </p:sp>
      <p:pic>
        <p:nvPicPr>
          <p:cNvPr id="3" name="Picture 2" descr="/Volumes/Photos/Desktop/Screen Shot 2015-09-13 at 10.20.00 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66" y="1383201"/>
            <a:ext cx="5938520" cy="28562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/Volumes/Photos/Desktop/Screen Shot 2015-09-13 at 10.42.05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111" y="3309349"/>
            <a:ext cx="5928360" cy="2959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6678709" y="2072652"/>
            <a:ext cx="3922873" cy="738664"/>
            <a:chOff x="6599237" y="1726549"/>
            <a:chExt cx="3922873" cy="738664"/>
          </a:xfrm>
        </p:grpSpPr>
        <p:sp>
          <p:nvSpPr>
            <p:cNvPr id="6" name="Rectangle 5"/>
            <p:cNvSpPr/>
            <p:nvPr/>
          </p:nvSpPr>
          <p:spPr>
            <a:xfrm>
              <a:off x="6599237" y="1769343"/>
              <a:ext cx="45720" cy="640080"/>
            </a:xfrm>
            <a:prstGeom prst="rect">
              <a:avLst/>
            </a:prstGeom>
            <a:solidFill>
              <a:srgbClr val="FEAC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64858" y="1726549"/>
              <a:ext cx="385725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Crear nuevos Planes, organizar</a:t>
              </a:r>
              <a:r>
                <a:rPr kumimoji="0" lang="es-ES" sz="1400" b="0" i="0" u="none" strike="noStrike" kern="0" cap="none" spc="0" normalizeH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 y asignar tareas, compartir archivos, hablar sobre el trabajo en progreso y visualizar el avance de las tareas</a:t>
              </a:r>
              <a:endParaRPr kumimoji="0" lang="es-ES" sz="1400" b="0" i="0" u="none" strike="noStrike" kern="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cs typeface="Segoe UI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77173" y="4877388"/>
            <a:ext cx="4210002" cy="954107"/>
            <a:chOff x="1138302" y="5632943"/>
            <a:chExt cx="4798278" cy="954107"/>
          </a:xfrm>
        </p:grpSpPr>
        <p:sp>
          <p:nvSpPr>
            <p:cNvPr id="9" name="Rectangle 8"/>
            <p:cNvSpPr/>
            <p:nvPr/>
          </p:nvSpPr>
          <p:spPr>
            <a:xfrm>
              <a:off x="5884471" y="5632943"/>
              <a:ext cx="52109" cy="914400"/>
            </a:xfrm>
            <a:prstGeom prst="rect">
              <a:avLst/>
            </a:prstGeom>
            <a:solidFill>
              <a:srgbClr val="FEAC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38302" y="5632943"/>
              <a:ext cx="4746169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defTabSz="914367">
                <a:defRPr sz="1400">
                  <a:cs typeface="Segoe UI" panose="020B0502040204020203" pitchFamily="34" charset="0"/>
                </a:defRPr>
              </a:lvl1pPr>
            </a:lstStyle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Completamente integrado con Grupos de Office</a:t>
              </a:r>
              <a:r>
                <a:rPr kumimoji="0" lang="es-ES" sz="1400" b="0" i="0" u="none" strike="noStrike" kern="0" cap="none" spc="0" normalizeH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 365, de manera que las conversaciones de </a:t>
              </a:r>
              <a:r>
                <a:rPr kumimoji="0" lang="es-ES" sz="1400" b="0" i="0" u="none" strike="noStrike" kern="0" cap="none" spc="0" normalizeH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Planner</a:t>
              </a:r>
              <a:r>
                <a:rPr kumimoji="0" lang="es-ES" sz="1400" b="0" i="0" u="none" strike="noStrike" kern="0" cap="none" spc="0" normalizeH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cs typeface="Segoe UI Light"/>
                </a:rPr>
                <a:t> están disponibles en Outlook 2016, OWA y las Apps de Grupos</a:t>
              </a:r>
              <a:endParaRPr kumimoji="0" lang="es-ES" sz="14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cs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80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Integración con Dynamics CRM Online</a:t>
            </a:r>
            <a:endParaRPr lang="es-ES" dirty="0"/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5928" r="874" b="3661"/>
          <a:stretch/>
        </p:blipFill>
        <p:spPr>
          <a:xfrm>
            <a:off x="169211" y="1370166"/>
            <a:ext cx="5792652" cy="3840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t="6304" r="1259" b="3707"/>
          <a:stretch/>
        </p:blipFill>
        <p:spPr>
          <a:xfrm>
            <a:off x="5992553" y="2304675"/>
            <a:ext cx="6096000" cy="4038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2"/>
          <p:cNvGrpSpPr/>
          <p:nvPr/>
        </p:nvGrpSpPr>
        <p:grpSpPr>
          <a:xfrm>
            <a:off x="6096000" y="1573732"/>
            <a:ext cx="3917578" cy="640080"/>
            <a:chOff x="6599237" y="1769343"/>
            <a:chExt cx="3917578" cy="640080"/>
          </a:xfrm>
        </p:grpSpPr>
        <p:sp>
          <p:nvSpPr>
            <p:cNvPr id="20" name="Rectangle 5"/>
            <p:cNvSpPr/>
            <p:nvPr/>
          </p:nvSpPr>
          <p:spPr>
            <a:xfrm>
              <a:off x="6599237" y="1769343"/>
              <a:ext cx="46800" cy="640080"/>
            </a:xfrm>
            <a:prstGeom prst="rect">
              <a:avLst/>
            </a:prstGeom>
            <a:solidFill>
              <a:srgbClr val="FEAC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endParaRPr lang="en-US" sz="1765" dirty="0">
                <a:solidFill>
                  <a:prstClr val="white"/>
                </a:solidFill>
                <a:latin typeface="Segoe UI Light"/>
              </a:endParaRPr>
            </a:p>
          </p:txBody>
        </p:sp>
        <p:sp>
          <p:nvSpPr>
            <p:cNvPr id="21" name="TextBox 6"/>
            <p:cNvSpPr txBox="1"/>
            <p:nvPr/>
          </p:nvSpPr>
          <p:spPr>
            <a:xfrm>
              <a:off x="6659563" y="1827213"/>
              <a:ext cx="385725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914367"/>
              <a:r>
                <a:rPr lang="es-ES" sz="1400" dirty="0" smtClean="0">
                  <a:latin typeface="Segoe UI Light"/>
                  <a:cs typeface="Segoe UI Light"/>
                </a:rPr>
                <a:t>Crear Grupos para oportunidades, casos, cuentas y otras entidades del CRM</a:t>
              </a:r>
              <a:endParaRPr lang="es-ES" sz="1400" dirty="0">
                <a:solidFill>
                  <a:srgbClr val="FF0000"/>
                </a:solidFill>
                <a:latin typeface="Segoe UI Light"/>
                <a:cs typeface="Segoe UI Light"/>
              </a:endParaRPr>
            </a:p>
          </p:txBody>
        </p:sp>
      </p:grpSp>
      <p:sp>
        <p:nvSpPr>
          <p:cNvPr id="22" name="Rectangle 7"/>
          <p:cNvSpPr/>
          <p:nvPr/>
        </p:nvSpPr>
        <p:spPr>
          <a:xfrm>
            <a:off x="5739280" y="5340388"/>
            <a:ext cx="46800" cy="914400"/>
          </a:xfrm>
          <a:prstGeom prst="rect">
            <a:avLst/>
          </a:prstGeom>
          <a:solidFill>
            <a:srgbClr val="FEAC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 sz="1765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2886810" y="5509165"/>
            <a:ext cx="2850173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914367"/>
            <a:r>
              <a:rPr lang="es-ES" sz="1400" dirty="0" smtClean="0">
                <a:latin typeface="Segoe UI Light"/>
                <a:cs typeface="Segoe UI Light"/>
              </a:rPr>
              <a:t>La Experiencia de Grupos está completamente integrada en </a:t>
            </a:r>
            <a:r>
              <a:rPr lang="es-ES" sz="1400" dirty="0" smtClean="0">
                <a:latin typeface="Segoe UI Light"/>
                <a:cs typeface="Segoe UI Light"/>
              </a:rPr>
              <a:t>Dynamics </a:t>
            </a:r>
            <a:r>
              <a:rPr lang="es-ES" sz="1400" dirty="0" smtClean="0">
                <a:latin typeface="Segoe UI Light"/>
                <a:cs typeface="Segoe UI Light"/>
              </a:rPr>
              <a:t>CRM Online</a:t>
            </a:r>
            <a:endParaRPr lang="es-ES" sz="1400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2011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Title 16"/>
          <p:cNvSpPr txBox="1">
            <a:spLocks/>
          </p:cNvSpPr>
          <p:nvPr/>
        </p:nvSpPr>
        <p:spPr>
          <a:xfrm>
            <a:off x="1562987" y="3055345"/>
            <a:ext cx="6943728" cy="1314636"/>
          </a:xfrm>
          <a:prstGeom prst="rect">
            <a:avLst/>
          </a:prstGeom>
          <a:noFill/>
          <a:ln>
            <a:noFill/>
          </a:ln>
        </p:spPr>
        <p:txBody>
          <a:bodyPr vert="horz" wrap="square" lIns="195123" tIns="146342" rIns="195891" bIns="48781" rtlCol="0" anchor="ctr" anchorCtr="0">
            <a:normAutofit fontScale="92500" lnSpcReduction="20000"/>
          </a:bodyPr>
          <a:lstStyle>
            <a:lvl1pPr algn="l" defTabSz="9753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019" b="0" kern="1200" cap="none" spc="-107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756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120" b="0" i="0" u="none" strike="noStrike" kern="1200" cap="none" spc="-107" normalizeH="0" baseline="0" noProof="0" dirty="0" smtClean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Grupos de Office 365 y </a:t>
            </a:r>
            <a:r>
              <a:rPr lang="es-ES" sz="5120" dirty="0">
                <a:solidFill>
                  <a:srgbClr val="333333"/>
                </a:solidFill>
                <a:latin typeface="Segoe UI Light"/>
              </a:rPr>
              <a:t>Otras Plataformas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0"/>
            <a:ext cx="12192000" cy="3039490"/>
          </a:xfrm>
          <a:prstGeom prst="rect">
            <a:avLst/>
          </a:prstGeom>
          <a:solidFill>
            <a:srgbClr val="0071C0"/>
          </a:solidFill>
          <a:ln w="10795" cap="flat" cmpd="sng" algn="ctr">
            <a:solidFill>
              <a:srgbClr val="00188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5120" b="0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279" y="380980"/>
            <a:ext cx="2322080" cy="2266527"/>
          </a:xfrm>
          <a:prstGeom prst="rect">
            <a:avLst/>
          </a:prstGeom>
        </p:spPr>
      </p:pic>
      <p:pic>
        <p:nvPicPr>
          <p:cNvPr id="11" name="Picture 117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8" y="3174427"/>
            <a:ext cx="1293764" cy="10615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110" r="37212" b="1863"/>
          <a:stretch/>
        </p:blipFill>
        <p:spPr>
          <a:xfrm>
            <a:off x="8506715" y="3340476"/>
            <a:ext cx="2540513" cy="25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5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Grupos de Office 365: El futuro de la colaboración empresarial</a:t>
            </a:r>
            <a:br>
              <a:rPr lang="es-E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213669" cy="1655762"/>
          </a:xfrm>
        </p:spPr>
        <p:txBody>
          <a:bodyPr>
            <a:normAutofit/>
          </a:bodyPr>
          <a:lstStyle/>
          <a:p>
            <a:r>
              <a:rPr lang="en-US" b="1" dirty="0" smtClean="0"/>
              <a:t>Juan </a:t>
            </a:r>
            <a:r>
              <a:rPr lang="en-US" b="1" dirty="0"/>
              <a:t>Carlos González | </a:t>
            </a:r>
            <a:r>
              <a:rPr lang="en-US" b="1" dirty="0" smtClean="0"/>
              <a:t>Office </a:t>
            </a:r>
            <a:r>
              <a:rPr lang="en-US" b="1" dirty="0"/>
              <a:t>Serves &amp; Services MVP</a:t>
            </a:r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216" y="2849924"/>
            <a:ext cx="1360938" cy="21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Administración de Grupos</a:t>
            </a:r>
            <a:endParaRPr lang="es-ES" dirty="0"/>
          </a:p>
        </p:txBody>
      </p:sp>
      <p:sp>
        <p:nvSpPr>
          <p:cNvPr id="8" name="Marcador de contenido 1"/>
          <p:cNvSpPr txBox="1">
            <a:spLocks/>
          </p:cNvSpPr>
          <p:nvPr/>
        </p:nvSpPr>
        <p:spPr>
          <a:xfrm>
            <a:off x="746493" y="1602342"/>
            <a:ext cx="56436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67">
              <a:spcBef>
                <a:spcPct val="20000"/>
              </a:spcBef>
              <a:buClr>
                <a:srgbClr val="FFFFFF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s-ES" sz="2400" b="1" dirty="0" smtClean="0">
                <a:latin typeface="+mj-lt"/>
              </a:rPr>
              <a:t>A través de la UI</a:t>
            </a:r>
          </a:p>
          <a:p>
            <a:pPr marL="285750" lvl="1" indent="-285750" defTabSz="932667">
              <a:spcBef>
                <a:spcPct val="20000"/>
              </a:spcBef>
              <a:buClr>
                <a:srgbClr val="303030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en-US" sz="1800" dirty="0" smtClean="0">
                <a:latin typeface="+mj-lt"/>
              </a:rPr>
              <a:t>Centro de Admin. de O365 (no EAC)</a:t>
            </a:r>
          </a:p>
          <a:p>
            <a:pPr marL="285750" lvl="1" indent="-285750" defTabSz="932667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es-ES" sz="1800" dirty="0" smtClean="0">
                <a:latin typeface="+mj-lt"/>
              </a:rPr>
              <a:t>Portal de </a:t>
            </a:r>
            <a:r>
              <a:rPr lang="es-ES" sz="1800" dirty="0" err="1" smtClean="0">
                <a:latin typeface="+mj-lt"/>
              </a:rPr>
              <a:t>Admin</a:t>
            </a:r>
            <a:r>
              <a:rPr lang="es-ES" sz="1800" dirty="0" smtClean="0">
                <a:latin typeface="+mj-lt"/>
              </a:rPr>
              <a:t>. </a:t>
            </a:r>
            <a:r>
              <a:rPr lang="es-ES" sz="1800" dirty="0" smtClean="0">
                <a:latin typeface="+mj-lt"/>
              </a:rPr>
              <a:t>de </a:t>
            </a:r>
            <a:r>
              <a:rPr lang="es-ES" sz="1800" dirty="0" smtClean="0">
                <a:latin typeface="+mj-lt"/>
              </a:rPr>
              <a:t>AAD / Panel de acceso de AAD</a:t>
            </a:r>
          </a:p>
          <a:p>
            <a:pPr marL="0" lvl="1" indent="0" defTabSz="932667">
              <a:spcBef>
                <a:spcPct val="20000"/>
              </a:spcBef>
              <a:buClr>
                <a:srgbClr val="FFFFFF"/>
              </a:buClr>
              <a:buSzPct val="90000"/>
              <a:buFont typeface="Arial" panose="020B0604020202020204" pitchFamily="34" charset="0"/>
              <a:buNone/>
              <a:defRPr/>
            </a:pPr>
            <a:endParaRPr lang="en-US" sz="2000" dirty="0" smtClean="0">
              <a:latin typeface="+mj-lt"/>
            </a:endParaRPr>
          </a:p>
          <a:p>
            <a:pPr marL="0" indent="0" defTabSz="932667">
              <a:spcBef>
                <a:spcPct val="20000"/>
              </a:spcBef>
              <a:buClr>
                <a:srgbClr val="FFFFFF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 sz="2400" b="1" dirty="0" smtClean="0">
                <a:latin typeface="+mj-lt"/>
              </a:rPr>
              <a:t>PowerShell + DEV</a:t>
            </a:r>
          </a:p>
          <a:p>
            <a:pPr marL="285750" lvl="1" indent="-285750" defTabSz="932667">
              <a:spcBef>
                <a:spcPct val="20000"/>
              </a:spcBef>
              <a:buClr>
                <a:srgbClr val="303030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es-ES" sz="1800" dirty="0" err="1" smtClean="0">
                <a:latin typeface="+mj-lt"/>
              </a:rPr>
              <a:t>Cmdlets</a:t>
            </a:r>
            <a:r>
              <a:rPr lang="es-ES" sz="1800" dirty="0" smtClean="0">
                <a:latin typeface="+mj-lt"/>
              </a:rPr>
              <a:t> para </a:t>
            </a:r>
            <a:r>
              <a:rPr lang="es-ES" sz="1800" dirty="0">
                <a:latin typeface="+mj-lt"/>
              </a:rPr>
              <a:t>operaciones</a:t>
            </a:r>
            <a:r>
              <a:rPr lang="es-ES" sz="1800" dirty="0" smtClean="0">
                <a:latin typeface="+mj-lt"/>
              </a:rPr>
              <a:t> CRUD:</a:t>
            </a:r>
          </a:p>
          <a:p>
            <a:pPr marL="228582" lvl="2" indent="0" defTabSz="932667">
              <a:spcBef>
                <a:spcPct val="20000"/>
              </a:spcBef>
              <a:buClr>
                <a:srgbClr val="FFFFFF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s-ES" sz="1800" dirty="0" smtClean="0">
                <a:latin typeface="+mj-lt"/>
              </a:rPr>
              <a:t>*-</a:t>
            </a:r>
            <a:r>
              <a:rPr lang="es-ES" sz="1800" dirty="0" err="1" smtClean="0">
                <a:latin typeface="+mj-lt"/>
              </a:rPr>
              <a:t>UnifiedGroup</a:t>
            </a:r>
            <a:r>
              <a:rPr lang="es-ES" sz="1800" dirty="0" smtClean="0">
                <a:latin typeface="+mj-lt"/>
              </a:rPr>
              <a:t> para administrar Grupos</a:t>
            </a:r>
          </a:p>
          <a:p>
            <a:pPr marL="228582" lvl="2" indent="0" defTabSz="932667">
              <a:spcBef>
                <a:spcPct val="20000"/>
              </a:spcBef>
              <a:buClr>
                <a:srgbClr val="FFFFFF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s-ES" sz="1800" dirty="0" smtClean="0">
                <a:latin typeface="+mj-lt"/>
              </a:rPr>
              <a:t>*-</a:t>
            </a:r>
            <a:r>
              <a:rPr lang="es-ES" sz="1800" dirty="0" err="1" smtClean="0">
                <a:latin typeface="+mj-lt"/>
              </a:rPr>
              <a:t>UnifiedGroupLinks</a:t>
            </a:r>
            <a:r>
              <a:rPr lang="es-ES" sz="1800" dirty="0" smtClean="0">
                <a:latin typeface="+mj-lt"/>
              </a:rPr>
              <a:t> para administrar propietarios, miembros, suscriptores</a:t>
            </a:r>
          </a:p>
          <a:p>
            <a:pPr marL="285750" lvl="1" indent="-285750" defTabSz="932667">
              <a:spcBef>
                <a:spcPct val="20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es-ES" sz="1800" dirty="0" smtClean="0">
                <a:latin typeface="+mj-lt"/>
              </a:rPr>
              <a:t>API REST</a:t>
            </a:r>
          </a:p>
          <a:p>
            <a:endParaRPr lang="en-US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75" y="1326273"/>
            <a:ext cx="5969763" cy="3950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1836"/>
            <a:ext cx="6032686" cy="3678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8"/>
          <p:cNvPicPr>
            <a:picLocks noChangeAspect="1"/>
          </p:cNvPicPr>
          <p:nvPr/>
        </p:nvPicPr>
        <p:blipFill rotWithShape="1">
          <a:blip r:embed="rId4"/>
          <a:srcRect l="943" r="1" b="7551"/>
          <a:stretch/>
        </p:blipFill>
        <p:spPr>
          <a:xfrm>
            <a:off x="2106981" y="4740195"/>
            <a:ext cx="3886200" cy="1425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515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Administración de Grupos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Desde el Centro de Administración Clásico</a:t>
            </a:r>
            <a:endParaRPr lang="es-ES" dirty="0"/>
          </a:p>
        </p:txBody>
      </p:sp>
      <p:pic>
        <p:nvPicPr>
          <p:cNvPr id="18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69" y="1690688"/>
            <a:ext cx="327786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2"/>
          <p:cNvGrpSpPr/>
          <p:nvPr/>
        </p:nvGrpSpPr>
        <p:grpSpPr>
          <a:xfrm>
            <a:off x="931182" y="3031485"/>
            <a:ext cx="2747248" cy="1649873"/>
            <a:chOff x="6787978" y="1524000"/>
            <a:chExt cx="2747248" cy="1649873"/>
          </a:xfrm>
        </p:grpSpPr>
        <p:pic>
          <p:nvPicPr>
            <p:cNvPr id="20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7978" y="1524000"/>
              <a:ext cx="2747248" cy="16498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Rectangle 5"/>
            <p:cNvSpPr/>
            <p:nvPr/>
          </p:nvSpPr>
          <p:spPr>
            <a:xfrm>
              <a:off x="6787978" y="2890157"/>
              <a:ext cx="1213022" cy="283029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13"/>
          <p:cNvGrpSpPr/>
          <p:nvPr/>
        </p:nvGrpSpPr>
        <p:grpSpPr>
          <a:xfrm>
            <a:off x="4335627" y="2722162"/>
            <a:ext cx="3520745" cy="2267833"/>
            <a:chOff x="6787978" y="3405083"/>
            <a:chExt cx="3520745" cy="2267833"/>
          </a:xfrm>
        </p:grpSpPr>
        <p:pic>
          <p:nvPicPr>
            <p:cNvPr id="23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978" y="3405770"/>
              <a:ext cx="3520745" cy="22671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Rectangle 7"/>
            <p:cNvSpPr/>
            <p:nvPr/>
          </p:nvSpPr>
          <p:spPr>
            <a:xfrm>
              <a:off x="6864177" y="3405083"/>
              <a:ext cx="1648451" cy="2525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57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Administración de Grupos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Desde el nuevo Centro de Administración</a:t>
            </a:r>
            <a:endParaRPr lang="es-ES" dirty="0"/>
          </a:p>
        </p:txBody>
      </p:sp>
      <p:grpSp>
        <p:nvGrpSpPr>
          <p:cNvPr id="4" name="Grupo 3"/>
          <p:cNvGrpSpPr/>
          <p:nvPr/>
        </p:nvGrpSpPr>
        <p:grpSpPr>
          <a:xfrm>
            <a:off x="1172901" y="1443395"/>
            <a:ext cx="10692384" cy="4733568"/>
            <a:chOff x="455271" y="1306801"/>
            <a:chExt cx="10692384" cy="4733568"/>
          </a:xfrm>
        </p:grpSpPr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71" y="1306801"/>
              <a:ext cx="9660343" cy="4733568"/>
            </a:xfrm>
            <a:prstGeom prst="rect">
              <a:avLst/>
            </a:prstGeom>
          </p:spPr>
        </p:pic>
        <p:pic>
          <p:nvPicPr>
            <p:cNvPr id="13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0890" y="2450469"/>
              <a:ext cx="2716765" cy="12231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5"/>
            <p:cNvSpPr/>
            <p:nvPr/>
          </p:nvSpPr>
          <p:spPr>
            <a:xfrm>
              <a:off x="3398969" y="2384714"/>
              <a:ext cx="2245717" cy="467109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7"/>
            <p:cNvCxnSpPr>
              <a:endCxn id="13" idx="1"/>
            </p:cNvCxnSpPr>
            <p:nvPr/>
          </p:nvCxnSpPr>
          <p:spPr>
            <a:xfrm>
              <a:off x="5683763" y="2898716"/>
              <a:ext cx="2747127" cy="163311"/>
            </a:xfrm>
            <a:prstGeom prst="straightConnector1">
              <a:avLst/>
            </a:prstGeom>
            <a:ln w="19050">
              <a:solidFill>
                <a:srgbClr val="C32D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1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para Grupos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es-ES" dirty="0" smtClean="0"/>
              <a:t>Convenciones en nombres:</a:t>
            </a:r>
          </a:p>
          <a:p>
            <a:pPr lvl="1"/>
            <a:r>
              <a:rPr lang="es-ES" dirty="0" smtClean="0"/>
              <a:t>Mostrar política al crear / cambiar un Grupo</a:t>
            </a:r>
          </a:p>
          <a:p>
            <a:pPr lvl="1"/>
            <a:r>
              <a:rPr lang="es-ES" dirty="0" smtClean="0"/>
              <a:t>Lista de palabras bloqueadas, pre-/post-</a:t>
            </a:r>
            <a:r>
              <a:rPr lang="es-ES" dirty="0" err="1" smtClean="0"/>
              <a:t>fix</a:t>
            </a:r>
            <a:r>
              <a:rPr lang="es-ES" dirty="0" smtClean="0"/>
              <a:t> en base a atributos de ADD</a:t>
            </a:r>
          </a:p>
          <a:p>
            <a:pPr lvl="1"/>
            <a:r>
              <a:rPr lang="es-ES" dirty="0" smtClean="0"/>
              <a:t>Misma política que para Grupos y Listas de Distribución</a:t>
            </a:r>
          </a:p>
          <a:p>
            <a:pPr lvl="1"/>
            <a:r>
              <a:rPr lang="es-ES" dirty="0" smtClean="0"/>
              <a:t>Sobre-escribible por Administradores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83099"/>
            <a:ext cx="4587518" cy="245872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26913"/>
          <a:stretch/>
        </p:blipFill>
        <p:spPr>
          <a:xfrm>
            <a:off x="7137749" y="3281647"/>
            <a:ext cx="4516149" cy="191599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094" t="23882" r="7358" b="12465"/>
          <a:stretch/>
        </p:blipFill>
        <p:spPr>
          <a:xfrm>
            <a:off x="7760368" y="5068543"/>
            <a:ext cx="3091486" cy="117671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8575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para Grupos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Permisos para crear Grupos</a:t>
            </a:r>
          </a:p>
          <a:p>
            <a:pPr lvl="1"/>
            <a:r>
              <a:rPr lang="es-ES" dirty="0" smtClean="0"/>
              <a:t>Permiten controlar la creación de Grupos en OWA / Outlook para todos / algunos usuarios mediante la correspondiente política</a:t>
            </a:r>
          </a:p>
          <a:p>
            <a:pPr lvl="1"/>
            <a:r>
              <a:rPr lang="es-ES" dirty="0" smtClean="0"/>
              <a:t>No impide que los usuarios puedan crear Grupos</a:t>
            </a:r>
          </a:p>
          <a:p>
            <a:pPr lvl="1"/>
            <a:r>
              <a:rPr lang="es-ES" dirty="0" smtClean="0"/>
              <a:t>Los Administradores pueden seguir creando Grupos</a:t>
            </a:r>
          </a:p>
          <a:p>
            <a:pPr lvl="1"/>
            <a:r>
              <a:rPr lang="es-ES" dirty="0" smtClean="0"/>
              <a:t>+ </a:t>
            </a:r>
            <a:r>
              <a:rPr lang="es-ES" dirty="0" err="1" smtClean="0"/>
              <a:t>Info</a:t>
            </a:r>
            <a:r>
              <a:rPr lang="es-ES" dirty="0"/>
              <a:t>.: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support.office.com/en-US/Article/Disable-Group-creation-cf0889c0-b287-4f45-bce7-42e30963f1f3</a:t>
            </a:r>
            <a:r>
              <a:rPr lang="es-ES" dirty="0" smtClean="0"/>
              <a:t> 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1657203" y="5010769"/>
            <a:ext cx="887759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New-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OwaMailboxPolicy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–Name “&lt;policy name&gt;”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Set-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OwaMailboxPolicy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–Identity “&lt;policy name&gt;” –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GroupCreationEnabled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Set-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CASMailbox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–Identity &lt;user&gt; 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OWAMailboxPolicy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“&lt;policy name&gt;” </a:t>
            </a:r>
            <a:endParaRPr lang="en-US" sz="1400" dirty="0">
              <a:gradFill>
                <a:gsLst>
                  <a:gs pos="2917">
                    <a:schemeClr val="tx2"/>
                  </a:gs>
                  <a:gs pos="30000">
                    <a:schemeClr val="tx2"/>
                  </a:gs>
                </a:gsLst>
                <a:lin ang="5400000" scaled="0"/>
              </a:gra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06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Title 16"/>
          <p:cNvSpPr txBox="1">
            <a:spLocks/>
          </p:cNvSpPr>
          <p:nvPr/>
        </p:nvSpPr>
        <p:spPr>
          <a:xfrm>
            <a:off x="1562987" y="3055345"/>
            <a:ext cx="10629014" cy="1314636"/>
          </a:xfrm>
          <a:prstGeom prst="rect">
            <a:avLst/>
          </a:prstGeom>
          <a:noFill/>
          <a:ln>
            <a:noFill/>
          </a:ln>
        </p:spPr>
        <p:txBody>
          <a:bodyPr vert="horz" wrap="square" lIns="195123" tIns="146342" rIns="195891" bIns="48781" rtlCol="0" anchor="ctr" anchorCtr="0">
            <a:normAutofit/>
          </a:bodyPr>
          <a:lstStyle>
            <a:lvl1pPr algn="l" defTabSz="9753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019" b="0" kern="1200" cap="none" spc="-107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756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120" b="0" i="0" u="none" strike="noStrike" kern="1200" cap="none" spc="-107" normalizeH="0" baseline="0" noProof="0" dirty="0" smtClean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Administración de Grupos</a:t>
            </a:r>
            <a:endParaRPr kumimoji="0" lang="es-ES" sz="3982" b="0" i="0" u="none" strike="noStrike" kern="1200" cap="none" spc="-107" normalizeH="0" baseline="0" noProof="0" dirty="0">
              <a:ln w="3175"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0" y="0"/>
            <a:ext cx="12192000" cy="3039490"/>
          </a:xfrm>
          <a:prstGeom prst="rect">
            <a:avLst/>
          </a:prstGeom>
          <a:solidFill>
            <a:srgbClr val="0071C0"/>
          </a:solidFill>
          <a:ln w="10795" cap="flat" cmpd="sng" algn="ctr">
            <a:solidFill>
              <a:srgbClr val="00188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5120" b="0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279" y="380980"/>
            <a:ext cx="2322080" cy="2266527"/>
          </a:xfrm>
          <a:prstGeom prst="rect">
            <a:avLst/>
          </a:prstGeom>
        </p:spPr>
      </p:pic>
      <p:pic>
        <p:nvPicPr>
          <p:cNvPr id="11" name="Picture 117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8" y="3174427"/>
            <a:ext cx="1293764" cy="10615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110" r="37212" b="1863"/>
          <a:stretch/>
        </p:blipFill>
        <p:spPr>
          <a:xfrm>
            <a:off x="8506715" y="3340476"/>
            <a:ext cx="2540513" cy="25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57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API REST para Grupos </a:t>
            </a:r>
            <a:endParaRPr lang="es-ES" dirty="0"/>
          </a:p>
        </p:txBody>
      </p:sp>
      <p:sp>
        <p:nvSpPr>
          <p:cNvPr id="4" name="Rectangle 45"/>
          <p:cNvSpPr/>
          <p:nvPr/>
        </p:nvSpPr>
        <p:spPr bwMode="auto">
          <a:xfrm>
            <a:off x="4533810" y="1513637"/>
            <a:ext cx="6136113" cy="4608515"/>
          </a:xfrm>
          <a:prstGeom prst="rect">
            <a:avLst/>
          </a:prstGeom>
          <a:solidFill>
            <a:srgbClr val="FF8C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40" tIns="91440" rIns="34294" bIns="34294" rtlCol="0" anchor="b" anchorCtr="0"/>
          <a:lstStyle/>
          <a:p>
            <a:pPr marL="0" marR="0" lvl="0" indent="0" algn="ctr" defTabSz="932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 Light"/>
              <a:cs typeface="Segoe UI Light"/>
            </a:endParaRPr>
          </a:p>
        </p:txBody>
      </p:sp>
      <p:sp>
        <p:nvSpPr>
          <p:cNvPr id="5" name="Rectangle 25"/>
          <p:cNvSpPr/>
          <p:nvPr/>
        </p:nvSpPr>
        <p:spPr bwMode="auto">
          <a:xfrm>
            <a:off x="1528327" y="1513638"/>
            <a:ext cx="2740795" cy="4608514"/>
          </a:xfrm>
          <a:prstGeom prst="rect">
            <a:avLst/>
          </a:prstGeom>
          <a:solidFill>
            <a:srgbClr val="FEAC0B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40" tIns="91440" rIns="34294" bIns="34294" rtlCol="0" anchor="b" anchorCtr="0"/>
          <a:lstStyle/>
          <a:p>
            <a:pPr marL="0" marR="0" lvl="0" indent="0" algn="ctr" defTabSz="932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 Light"/>
              <a:cs typeface="Segoe UI Ligh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527678" y="2177479"/>
            <a:ext cx="1279350" cy="1279350"/>
            <a:chOff x="7355380" y="1876690"/>
            <a:chExt cx="1279350" cy="1279350"/>
          </a:xfrm>
        </p:grpSpPr>
        <p:sp>
          <p:nvSpPr>
            <p:cNvPr id="7" name="Oval 27"/>
            <p:cNvSpPr/>
            <p:nvPr/>
          </p:nvSpPr>
          <p:spPr bwMode="auto">
            <a:xfrm>
              <a:off x="7355380" y="1876690"/>
              <a:ext cx="1279350" cy="127935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40" tIns="91440" rIns="34294" bIns="34294" rtlCol="0" anchor="b" anchorCtr="0"/>
            <a:lstStyle/>
            <a:p>
              <a:pPr marL="0" marR="0" lvl="0" indent="0" algn="ctr" defTabSz="9324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4A0FF">
                    <a:lumMod val="75000"/>
                  </a:srgbClr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endParaRPr>
            </a:p>
          </p:txBody>
        </p:sp>
        <p:sp>
          <p:nvSpPr>
            <p:cNvPr id="8" name="Freeform 109"/>
            <p:cNvSpPr>
              <a:spLocks noChangeAspect="1" noEditPoints="1"/>
            </p:cNvSpPr>
            <p:nvPr/>
          </p:nvSpPr>
          <p:spPr bwMode="auto">
            <a:xfrm>
              <a:off x="7660603" y="2202681"/>
              <a:ext cx="668904" cy="627368"/>
            </a:xfrm>
            <a:custGeom>
              <a:avLst/>
              <a:gdLst>
                <a:gd name="T0" fmla="*/ 49 w 80"/>
                <a:gd name="T1" fmla="*/ 51 h 65"/>
                <a:gd name="T2" fmla="*/ 43 w 80"/>
                <a:gd name="T3" fmla="*/ 50 h 65"/>
                <a:gd name="T4" fmla="*/ 42 w 80"/>
                <a:gd name="T5" fmla="*/ 50 h 65"/>
                <a:gd name="T6" fmla="*/ 42 w 80"/>
                <a:gd name="T7" fmla="*/ 44 h 65"/>
                <a:gd name="T8" fmla="*/ 43 w 80"/>
                <a:gd name="T9" fmla="*/ 44 h 65"/>
                <a:gd name="T10" fmla="*/ 51 w 80"/>
                <a:gd name="T11" fmla="*/ 45 h 65"/>
                <a:gd name="T12" fmla="*/ 52 w 80"/>
                <a:gd name="T13" fmla="*/ 42 h 65"/>
                <a:gd name="T14" fmla="*/ 44 w 80"/>
                <a:gd name="T15" fmla="*/ 40 h 65"/>
                <a:gd name="T16" fmla="*/ 43 w 80"/>
                <a:gd name="T17" fmla="*/ 40 h 65"/>
                <a:gd name="T18" fmla="*/ 43 w 80"/>
                <a:gd name="T19" fmla="*/ 25 h 65"/>
                <a:gd name="T20" fmla="*/ 58 w 80"/>
                <a:gd name="T21" fmla="*/ 25 h 65"/>
                <a:gd name="T22" fmla="*/ 58 w 80"/>
                <a:gd name="T23" fmla="*/ 30 h 65"/>
                <a:gd name="T24" fmla="*/ 49 w 80"/>
                <a:gd name="T25" fmla="*/ 30 h 65"/>
                <a:gd name="T26" fmla="*/ 49 w 80"/>
                <a:gd name="T27" fmla="*/ 34 h 65"/>
                <a:gd name="T28" fmla="*/ 57 w 80"/>
                <a:gd name="T29" fmla="*/ 36 h 65"/>
                <a:gd name="T30" fmla="*/ 59 w 80"/>
                <a:gd name="T31" fmla="*/ 42 h 65"/>
                <a:gd name="T32" fmla="*/ 56 w 80"/>
                <a:gd name="T33" fmla="*/ 48 h 65"/>
                <a:gd name="T34" fmla="*/ 49 w 80"/>
                <a:gd name="T35" fmla="*/ 51 h 65"/>
                <a:gd name="T36" fmla="*/ 38 w 80"/>
                <a:gd name="T37" fmla="*/ 45 h 65"/>
                <a:gd name="T38" fmla="*/ 29 w 80"/>
                <a:gd name="T39" fmla="*/ 45 h 65"/>
                <a:gd name="T40" fmla="*/ 33 w 80"/>
                <a:gd name="T41" fmla="*/ 41 h 65"/>
                <a:gd name="T42" fmla="*/ 39 w 80"/>
                <a:gd name="T43" fmla="*/ 32 h 65"/>
                <a:gd name="T44" fmla="*/ 36 w 80"/>
                <a:gd name="T45" fmla="*/ 26 h 65"/>
                <a:gd name="T46" fmla="*/ 30 w 80"/>
                <a:gd name="T47" fmla="*/ 24 h 65"/>
                <a:gd name="T48" fmla="*/ 22 w 80"/>
                <a:gd name="T49" fmla="*/ 26 h 65"/>
                <a:gd name="T50" fmla="*/ 22 w 80"/>
                <a:gd name="T51" fmla="*/ 27 h 65"/>
                <a:gd name="T52" fmla="*/ 22 w 80"/>
                <a:gd name="T53" fmla="*/ 33 h 65"/>
                <a:gd name="T54" fmla="*/ 23 w 80"/>
                <a:gd name="T55" fmla="*/ 32 h 65"/>
                <a:gd name="T56" fmla="*/ 29 w 80"/>
                <a:gd name="T57" fmla="*/ 30 h 65"/>
                <a:gd name="T58" fmla="*/ 32 w 80"/>
                <a:gd name="T59" fmla="*/ 33 h 65"/>
                <a:gd name="T60" fmla="*/ 31 w 80"/>
                <a:gd name="T61" fmla="*/ 35 h 65"/>
                <a:gd name="T62" fmla="*/ 28 w 80"/>
                <a:gd name="T63" fmla="*/ 39 h 65"/>
                <a:gd name="T64" fmla="*/ 21 w 80"/>
                <a:gd name="T65" fmla="*/ 46 h 65"/>
                <a:gd name="T66" fmla="*/ 21 w 80"/>
                <a:gd name="T67" fmla="*/ 50 h 65"/>
                <a:gd name="T68" fmla="*/ 38 w 80"/>
                <a:gd name="T69" fmla="*/ 50 h 65"/>
                <a:gd name="T70" fmla="*/ 38 w 80"/>
                <a:gd name="T71" fmla="*/ 45 h 65"/>
                <a:gd name="T72" fmla="*/ 71 w 80"/>
                <a:gd name="T73" fmla="*/ 19 h 65"/>
                <a:gd name="T74" fmla="*/ 9 w 80"/>
                <a:gd name="T75" fmla="*/ 19 h 65"/>
                <a:gd name="T76" fmla="*/ 9 w 80"/>
                <a:gd name="T77" fmla="*/ 56 h 65"/>
                <a:gd name="T78" fmla="*/ 9 w 80"/>
                <a:gd name="T79" fmla="*/ 57 h 65"/>
                <a:gd name="T80" fmla="*/ 70 w 80"/>
                <a:gd name="T81" fmla="*/ 57 h 65"/>
                <a:gd name="T82" fmla="*/ 71 w 80"/>
                <a:gd name="T83" fmla="*/ 56 h 65"/>
                <a:gd name="T84" fmla="*/ 71 w 80"/>
                <a:gd name="T85" fmla="*/ 19 h 65"/>
                <a:gd name="T86" fmla="*/ 76 w 80"/>
                <a:gd name="T87" fmla="*/ 0 h 65"/>
                <a:gd name="T88" fmla="*/ 80 w 80"/>
                <a:gd name="T89" fmla="*/ 4 h 65"/>
                <a:gd name="T90" fmla="*/ 80 w 80"/>
                <a:gd name="T91" fmla="*/ 62 h 65"/>
                <a:gd name="T92" fmla="*/ 76 w 80"/>
                <a:gd name="T93" fmla="*/ 65 h 65"/>
                <a:gd name="T94" fmla="*/ 4 w 80"/>
                <a:gd name="T95" fmla="*/ 65 h 65"/>
                <a:gd name="T96" fmla="*/ 0 w 80"/>
                <a:gd name="T97" fmla="*/ 62 h 65"/>
                <a:gd name="T98" fmla="*/ 0 w 80"/>
                <a:gd name="T99" fmla="*/ 4 h 65"/>
                <a:gd name="T100" fmla="*/ 4 w 80"/>
                <a:gd name="T101" fmla="*/ 0 h 65"/>
                <a:gd name="T102" fmla="*/ 76 w 80"/>
                <a:gd name="T10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65">
                  <a:moveTo>
                    <a:pt x="49" y="51"/>
                  </a:moveTo>
                  <a:cubicBezTo>
                    <a:pt x="46" y="51"/>
                    <a:pt x="44" y="51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6" y="46"/>
                    <a:pt x="50" y="46"/>
                    <a:pt x="51" y="45"/>
                  </a:cubicBezTo>
                  <a:cubicBezTo>
                    <a:pt x="52" y="44"/>
                    <a:pt x="52" y="43"/>
                    <a:pt x="52" y="42"/>
                  </a:cubicBezTo>
                  <a:cubicBezTo>
                    <a:pt x="52" y="41"/>
                    <a:pt x="51" y="39"/>
                    <a:pt x="44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34"/>
                    <a:pt x="55" y="34"/>
                    <a:pt x="57" y="36"/>
                  </a:cubicBezTo>
                  <a:cubicBezTo>
                    <a:pt x="58" y="38"/>
                    <a:pt x="59" y="40"/>
                    <a:pt x="59" y="42"/>
                  </a:cubicBezTo>
                  <a:cubicBezTo>
                    <a:pt x="59" y="44"/>
                    <a:pt x="58" y="47"/>
                    <a:pt x="56" y="48"/>
                  </a:cubicBezTo>
                  <a:cubicBezTo>
                    <a:pt x="55" y="50"/>
                    <a:pt x="52" y="51"/>
                    <a:pt x="49" y="51"/>
                  </a:cubicBezTo>
                  <a:moveTo>
                    <a:pt x="38" y="45"/>
                  </a:moveTo>
                  <a:cubicBezTo>
                    <a:pt x="29" y="45"/>
                    <a:pt x="29" y="45"/>
                    <a:pt x="29" y="45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7" y="38"/>
                    <a:pt x="39" y="35"/>
                    <a:pt x="39" y="32"/>
                  </a:cubicBezTo>
                  <a:cubicBezTo>
                    <a:pt x="39" y="30"/>
                    <a:pt x="38" y="28"/>
                    <a:pt x="36" y="26"/>
                  </a:cubicBezTo>
                  <a:cubicBezTo>
                    <a:pt x="35" y="25"/>
                    <a:pt x="33" y="24"/>
                    <a:pt x="30" y="24"/>
                  </a:cubicBezTo>
                  <a:cubicBezTo>
                    <a:pt x="27" y="24"/>
                    <a:pt x="25" y="25"/>
                    <a:pt x="22" y="26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0"/>
                    <a:pt x="27" y="30"/>
                    <a:pt x="29" y="30"/>
                  </a:cubicBezTo>
                  <a:cubicBezTo>
                    <a:pt x="31" y="30"/>
                    <a:pt x="32" y="31"/>
                    <a:pt x="32" y="33"/>
                  </a:cubicBezTo>
                  <a:cubicBezTo>
                    <a:pt x="32" y="33"/>
                    <a:pt x="32" y="34"/>
                    <a:pt x="31" y="35"/>
                  </a:cubicBezTo>
                  <a:cubicBezTo>
                    <a:pt x="31" y="36"/>
                    <a:pt x="30" y="37"/>
                    <a:pt x="28" y="39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38" y="50"/>
                    <a:pt x="38" y="50"/>
                    <a:pt x="38" y="50"/>
                  </a:cubicBezTo>
                  <a:lnTo>
                    <a:pt x="38" y="45"/>
                  </a:lnTo>
                  <a:close/>
                  <a:moveTo>
                    <a:pt x="71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1" y="57"/>
                    <a:pt x="71" y="57"/>
                    <a:pt x="71" y="56"/>
                  </a:cubicBezTo>
                  <a:lnTo>
                    <a:pt x="71" y="19"/>
                  </a:lnTo>
                  <a:close/>
                  <a:moveTo>
                    <a:pt x="76" y="0"/>
                  </a:moveTo>
                  <a:cubicBezTo>
                    <a:pt x="78" y="0"/>
                    <a:pt x="80" y="1"/>
                    <a:pt x="80" y="4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64"/>
                    <a:pt x="78" y="65"/>
                    <a:pt x="76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2" y="65"/>
                    <a:pt x="0" y="64"/>
                    <a:pt x="0" y="6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21" tIns="43908" rIns="87821" bIns="439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5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sp>
        <p:nvSpPr>
          <p:cNvPr id="9" name="TextBox 29"/>
          <p:cNvSpPr txBox="1"/>
          <p:nvPr/>
        </p:nvSpPr>
        <p:spPr>
          <a:xfrm>
            <a:off x="7664784" y="1513637"/>
            <a:ext cx="3005139" cy="480131"/>
          </a:xfrm>
          <a:prstGeom prst="rect">
            <a:avLst/>
          </a:prstGeom>
          <a:noFill/>
        </p:spPr>
        <p:txBody>
          <a:bodyPr wrap="square" lIns="182880" tIns="146304" rIns="182880" bIns="146304" rtlCol="0" anchor="t" anchorCtr="0">
            <a:no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gradFill>
                  <a:gsLst>
                    <a:gs pos="9565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s-ES" b="1" dirty="0" smtClean="0">
                <a:latin typeface="Segoe UI Light"/>
                <a:cs typeface="Segoe UI Light"/>
              </a:rPr>
              <a:t>Eventos</a:t>
            </a:r>
            <a:endParaRPr lang="es-ES" b="1" dirty="0">
              <a:latin typeface="Segoe UI Light"/>
              <a:cs typeface="Segoe UI Light"/>
            </a:endParaRPr>
          </a:p>
        </p:txBody>
      </p:sp>
      <p:grpSp>
        <p:nvGrpSpPr>
          <p:cNvPr id="10" name="Group 31"/>
          <p:cNvGrpSpPr/>
          <p:nvPr/>
        </p:nvGrpSpPr>
        <p:grpSpPr>
          <a:xfrm>
            <a:off x="5459621" y="2177479"/>
            <a:ext cx="1279350" cy="1279350"/>
            <a:chOff x="10539969" y="1693869"/>
            <a:chExt cx="969264" cy="969264"/>
          </a:xfrm>
        </p:grpSpPr>
        <p:sp>
          <p:nvSpPr>
            <p:cNvPr id="11" name="Oval 43"/>
            <p:cNvSpPr/>
            <p:nvPr/>
          </p:nvSpPr>
          <p:spPr bwMode="auto">
            <a:xfrm>
              <a:off x="10539969" y="1693869"/>
              <a:ext cx="969264" cy="969264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40" tIns="91440" rIns="34294" bIns="34294" rtlCol="0" anchor="b" anchorCtr="0"/>
            <a:lstStyle/>
            <a:p>
              <a:pPr marL="0" marR="0" lvl="0" indent="0" algn="ctr" defTabSz="9324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4A0FF">
                    <a:lumMod val="75000"/>
                  </a:srgbClr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endParaRPr>
            </a:p>
          </p:txBody>
        </p:sp>
        <p:sp>
          <p:nvSpPr>
            <p:cNvPr id="12" name="Freeform 33"/>
            <p:cNvSpPr>
              <a:spLocks noChangeAspect="1" noEditPoints="1"/>
            </p:cNvSpPr>
            <p:nvPr/>
          </p:nvSpPr>
          <p:spPr bwMode="black">
            <a:xfrm>
              <a:off x="10780126" y="1941964"/>
              <a:ext cx="488949" cy="473075"/>
            </a:xfrm>
            <a:custGeom>
              <a:avLst/>
              <a:gdLst>
                <a:gd name="T0" fmla="*/ 258 w 364"/>
                <a:gd name="T1" fmla="*/ 185 h 352"/>
                <a:gd name="T2" fmla="*/ 263 w 364"/>
                <a:gd name="T3" fmla="*/ 198 h 352"/>
                <a:gd name="T4" fmla="*/ 216 w 364"/>
                <a:gd name="T5" fmla="*/ 276 h 352"/>
                <a:gd name="T6" fmla="*/ 263 w 364"/>
                <a:gd name="T7" fmla="*/ 198 h 352"/>
                <a:gd name="T8" fmla="*/ 117 w 364"/>
                <a:gd name="T9" fmla="*/ 143 h 352"/>
                <a:gd name="T10" fmla="*/ 96 w 364"/>
                <a:gd name="T11" fmla="*/ 132 h 352"/>
                <a:gd name="T12" fmla="*/ 75 w 364"/>
                <a:gd name="T13" fmla="*/ 145 h 352"/>
                <a:gd name="T14" fmla="*/ 67 w 364"/>
                <a:gd name="T15" fmla="*/ 176 h 352"/>
                <a:gd name="T16" fmla="*/ 75 w 364"/>
                <a:gd name="T17" fmla="*/ 208 h 352"/>
                <a:gd name="T18" fmla="*/ 95 w 364"/>
                <a:gd name="T19" fmla="*/ 220 h 352"/>
                <a:gd name="T20" fmla="*/ 116 w 364"/>
                <a:gd name="T21" fmla="*/ 210 h 352"/>
                <a:gd name="T22" fmla="*/ 125 w 364"/>
                <a:gd name="T23" fmla="*/ 177 h 352"/>
                <a:gd name="T24" fmla="*/ 120 w 364"/>
                <a:gd name="T25" fmla="*/ 149 h 352"/>
                <a:gd name="T26" fmla="*/ 102 w 364"/>
                <a:gd name="T27" fmla="*/ 132 h 352"/>
                <a:gd name="T28" fmla="*/ 79 w 364"/>
                <a:gd name="T29" fmla="*/ 139 h 352"/>
                <a:gd name="T30" fmla="*/ 68 w 364"/>
                <a:gd name="T31" fmla="*/ 167 h 352"/>
                <a:gd name="T32" fmla="*/ 72 w 364"/>
                <a:gd name="T33" fmla="*/ 202 h 352"/>
                <a:gd name="T34" fmla="*/ 89 w 364"/>
                <a:gd name="T35" fmla="*/ 219 h 352"/>
                <a:gd name="T36" fmla="*/ 112 w 364"/>
                <a:gd name="T37" fmla="*/ 215 h 352"/>
                <a:gd name="T38" fmla="*/ 124 w 364"/>
                <a:gd name="T39" fmla="*/ 187 h 352"/>
                <a:gd name="T40" fmla="*/ 123 w 364"/>
                <a:gd name="T41" fmla="*/ 157 h 352"/>
                <a:gd name="T42" fmla="*/ 108 w 364"/>
                <a:gd name="T43" fmla="*/ 134 h 352"/>
                <a:gd name="T44" fmla="*/ 84 w 364"/>
                <a:gd name="T45" fmla="*/ 135 h 352"/>
                <a:gd name="T46" fmla="*/ 69 w 364"/>
                <a:gd name="T47" fmla="*/ 159 h 352"/>
                <a:gd name="T48" fmla="*/ 69 w 364"/>
                <a:gd name="T49" fmla="*/ 194 h 352"/>
                <a:gd name="T50" fmla="*/ 84 w 364"/>
                <a:gd name="T51" fmla="*/ 217 h 352"/>
                <a:gd name="T52" fmla="*/ 107 w 364"/>
                <a:gd name="T53" fmla="*/ 218 h 352"/>
                <a:gd name="T54" fmla="*/ 123 w 364"/>
                <a:gd name="T55" fmla="*/ 196 h 352"/>
                <a:gd name="T56" fmla="*/ 0 w 364"/>
                <a:gd name="T57" fmla="*/ 35 h 352"/>
                <a:gd name="T58" fmla="*/ 0 w 364"/>
                <a:gd name="T59" fmla="*/ 35 h 352"/>
                <a:gd name="T60" fmla="*/ 137 w 364"/>
                <a:gd name="T61" fmla="*/ 229 h 352"/>
                <a:gd name="T62" fmla="*/ 95 w 364"/>
                <a:gd name="T63" fmla="*/ 247 h 352"/>
                <a:gd name="T64" fmla="*/ 57 w 364"/>
                <a:gd name="T65" fmla="*/ 226 h 352"/>
                <a:gd name="T66" fmla="*/ 42 w 364"/>
                <a:gd name="T67" fmla="*/ 178 h 352"/>
                <a:gd name="T68" fmla="*/ 56 w 364"/>
                <a:gd name="T69" fmla="*/ 127 h 352"/>
                <a:gd name="T70" fmla="*/ 97 w 364"/>
                <a:gd name="T71" fmla="*/ 105 h 352"/>
                <a:gd name="T72" fmla="*/ 137 w 364"/>
                <a:gd name="T73" fmla="*/ 122 h 352"/>
                <a:gd name="T74" fmla="*/ 154 w 364"/>
                <a:gd name="T75" fmla="*/ 175 h 352"/>
                <a:gd name="T76" fmla="*/ 117 w 364"/>
                <a:gd name="T77" fmla="*/ 143 h 352"/>
                <a:gd name="T78" fmla="*/ 96 w 364"/>
                <a:gd name="T79" fmla="*/ 132 h 352"/>
                <a:gd name="T80" fmla="*/ 75 w 364"/>
                <a:gd name="T81" fmla="*/ 145 h 352"/>
                <a:gd name="T82" fmla="*/ 67 w 364"/>
                <a:gd name="T83" fmla="*/ 176 h 352"/>
                <a:gd name="T84" fmla="*/ 75 w 364"/>
                <a:gd name="T85" fmla="*/ 208 h 352"/>
                <a:gd name="T86" fmla="*/ 95 w 364"/>
                <a:gd name="T87" fmla="*/ 220 h 352"/>
                <a:gd name="T88" fmla="*/ 116 w 364"/>
                <a:gd name="T89" fmla="*/ 210 h 352"/>
                <a:gd name="T90" fmla="*/ 125 w 364"/>
                <a:gd name="T91" fmla="*/ 177 h 352"/>
                <a:gd name="T92" fmla="*/ 123 w 364"/>
                <a:gd name="T93" fmla="*/ 157 h 352"/>
                <a:gd name="T94" fmla="*/ 108 w 364"/>
                <a:gd name="T95" fmla="*/ 134 h 352"/>
                <a:gd name="T96" fmla="*/ 84 w 364"/>
                <a:gd name="T97" fmla="*/ 135 h 352"/>
                <a:gd name="T98" fmla="*/ 69 w 364"/>
                <a:gd name="T99" fmla="*/ 159 h 352"/>
                <a:gd name="T100" fmla="*/ 69 w 364"/>
                <a:gd name="T101" fmla="*/ 194 h 352"/>
                <a:gd name="T102" fmla="*/ 84 w 364"/>
                <a:gd name="T103" fmla="*/ 217 h 352"/>
                <a:gd name="T104" fmla="*/ 107 w 364"/>
                <a:gd name="T105" fmla="*/ 218 h 352"/>
                <a:gd name="T106" fmla="*/ 123 w 364"/>
                <a:gd name="T107" fmla="*/ 19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4" h="352">
                  <a:moveTo>
                    <a:pt x="356" y="76"/>
                  </a:moveTo>
                  <a:cubicBezTo>
                    <a:pt x="216" y="76"/>
                    <a:pt x="216" y="76"/>
                    <a:pt x="216" y="76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58" y="185"/>
                    <a:pt x="258" y="185"/>
                    <a:pt x="258" y="185"/>
                  </a:cubicBezTo>
                  <a:cubicBezTo>
                    <a:pt x="364" y="96"/>
                    <a:pt x="364" y="96"/>
                    <a:pt x="364" y="96"/>
                  </a:cubicBezTo>
                  <a:cubicBezTo>
                    <a:pt x="364" y="84"/>
                    <a:pt x="364" y="84"/>
                    <a:pt x="364" y="84"/>
                  </a:cubicBezTo>
                  <a:cubicBezTo>
                    <a:pt x="364" y="78"/>
                    <a:pt x="362" y="76"/>
                    <a:pt x="356" y="76"/>
                  </a:cubicBezTo>
                  <a:close/>
                  <a:moveTo>
                    <a:pt x="263" y="198"/>
                  </a:moveTo>
                  <a:cubicBezTo>
                    <a:pt x="262" y="199"/>
                    <a:pt x="260" y="200"/>
                    <a:pt x="258" y="200"/>
                  </a:cubicBezTo>
                  <a:cubicBezTo>
                    <a:pt x="256" y="200"/>
                    <a:pt x="255" y="199"/>
                    <a:pt x="253" y="19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356" y="276"/>
                    <a:pt x="356" y="276"/>
                    <a:pt x="356" y="276"/>
                  </a:cubicBezTo>
                  <a:cubicBezTo>
                    <a:pt x="362" y="276"/>
                    <a:pt x="364" y="274"/>
                    <a:pt x="364" y="268"/>
                  </a:cubicBezTo>
                  <a:cubicBezTo>
                    <a:pt x="364" y="113"/>
                    <a:pt x="364" y="113"/>
                    <a:pt x="364" y="113"/>
                  </a:cubicBezTo>
                  <a:lnTo>
                    <a:pt x="263" y="198"/>
                  </a:lnTo>
                  <a:close/>
                  <a:moveTo>
                    <a:pt x="124" y="166"/>
                  </a:moveTo>
                  <a:cubicBezTo>
                    <a:pt x="124" y="163"/>
                    <a:pt x="123" y="160"/>
                    <a:pt x="123" y="157"/>
                  </a:cubicBez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lose/>
                  <a:moveTo>
                    <a:pt x="124" y="166"/>
                  </a:moveTo>
                  <a:cubicBezTo>
                    <a:pt x="124" y="163"/>
                    <a:pt x="123" y="160"/>
                    <a:pt x="123" y="157"/>
                  </a:cubicBez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lose/>
                  <a:moveTo>
                    <a:pt x="124" y="166"/>
                  </a:moveTo>
                  <a:cubicBezTo>
                    <a:pt x="124" y="163"/>
                    <a:pt x="123" y="160"/>
                    <a:pt x="123" y="157"/>
                  </a:cubicBez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lose/>
                  <a:moveTo>
                    <a:pt x="0" y="35"/>
                  </a:moveTo>
                  <a:cubicBezTo>
                    <a:pt x="0" y="317"/>
                    <a:pt x="0" y="317"/>
                    <a:pt x="0" y="317"/>
                  </a:cubicBezTo>
                  <a:cubicBezTo>
                    <a:pt x="208" y="352"/>
                    <a:pt x="208" y="352"/>
                    <a:pt x="208" y="352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0" y="35"/>
                  </a:lnTo>
                  <a:close/>
                  <a:moveTo>
                    <a:pt x="153" y="191"/>
                  </a:moveTo>
                  <a:cubicBezTo>
                    <a:pt x="152" y="196"/>
                    <a:pt x="151" y="201"/>
                    <a:pt x="149" y="206"/>
                  </a:cubicBezTo>
                  <a:cubicBezTo>
                    <a:pt x="148" y="210"/>
                    <a:pt x="146" y="214"/>
                    <a:pt x="144" y="218"/>
                  </a:cubicBezTo>
                  <a:cubicBezTo>
                    <a:pt x="142" y="222"/>
                    <a:pt x="140" y="226"/>
                    <a:pt x="137" y="229"/>
                  </a:cubicBezTo>
                  <a:cubicBezTo>
                    <a:pt x="134" y="232"/>
                    <a:pt x="131" y="235"/>
                    <a:pt x="128" y="237"/>
                  </a:cubicBezTo>
                  <a:cubicBezTo>
                    <a:pt x="125" y="240"/>
                    <a:pt x="121" y="242"/>
                    <a:pt x="118" y="243"/>
                  </a:cubicBezTo>
                  <a:cubicBezTo>
                    <a:pt x="114" y="245"/>
                    <a:pt x="111" y="246"/>
                    <a:pt x="107" y="246"/>
                  </a:cubicBezTo>
                  <a:cubicBezTo>
                    <a:pt x="103" y="247"/>
                    <a:pt x="99" y="247"/>
                    <a:pt x="95" y="247"/>
                  </a:cubicBezTo>
                  <a:cubicBezTo>
                    <a:pt x="91" y="246"/>
                    <a:pt x="87" y="246"/>
                    <a:pt x="83" y="245"/>
                  </a:cubicBezTo>
                  <a:cubicBezTo>
                    <a:pt x="80" y="244"/>
                    <a:pt x="77" y="242"/>
                    <a:pt x="73" y="241"/>
                  </a:cubicBezTo>
                  <a:cubicBezTo>
                    <a:pt x="70" y="239"/>
                    <a:pt x="67" y="237"/>
                    <a:pt x="64" y="234"/>
                  </a:cubicBezTo>
                  <a:cubicBezTo>
                    <a:pt x="62" y="232"/>
                    <a:pt x="59" y="229"/>
                    <a:pt x="57" y="226"/>
                  </a:cubicBezTo>
                  <a:cubicBezTo>
                    <a:pt x="54" y="223"/>
                    <a:pt x="52" y="219"/>
                    <a:pt x="50" y="216"/>
                  </a:cubicBezTo>
                  <a:cubicBezTo>
                    <a:pt x="49" y="212"/>
                    <a:pt x="47" y="208"/>
                    <a:pt x="46" y="204"/>
                  </a:cubicBezTo>
                  <a:cubicBezTo>
                    <a:pt x="45" y="200"/>
                    <a:pt x="44" y="196"/>
                    <a:pt x="43" y="192"/>
                  </a:cubicBezTo>
                  <a:cubicBezTo>
                    <a:pt x="43" y="187"/>
                    <a:pt x="42" y="183"/>
                    <a:pt x="42" y="178"/>
                  </a:cubicBezTo>
                  <a:cubicBezTo>
                    <a:pt x="42" y="173"/>
                    <a:pt x="43" y="168"/>
                    <a:pt x="43" y="163"/>
                  </a:cubicBezTo>
                  <a:cubicBezTo>
                    <a:pt x="44" y="158"/>
                    <a:pt x="45" y="154"/>
                    <a:pt x="46" y="150"/>
                  </a:cubicBezTo>
                  <a:cubicBezTo>
                    <a:pt x="47" y="146"/>
                    <a:pt x="48" y="142"/>
                    <a:pt x="50" y="138"/>
                  </a:cubicBezTo>
                  <a:cubicBezTo>
                    <a:pt x="52" y="134"/>
                    <a:pt x="54" y="131"/>
                    <a:pt x="56" y="127"/>
                  </a:cubicBezTo>
                  <a:cubicBezTo>
                    <a:pt x="59" y="124"/>
                    <a:pt x="61" y="121"/>
                    <a:pt x="64" y="118"/>
                  </a:cubicBezTo>
                  <a:cubicBezTo>
                    <a:pt x="67" y="116"/>
                    <a:pt x="70" y="113"/>
                    <a:pt x="74" y="112"/>
                  </a:cubicBezTo>
                  <a:cubicBezTo>
                    <a:pt x="77" y="110"/>
                    <a:pt x="81" y="108"/>
                    <a:pt x="84" y="107"/>
                  </a:cubicBezTo>
                  <a:cubicBezTo>
                    <a:pt x="88" y="106"/>
                    <a:pt x="92" y="105"/>
                    <a:pt x="97" y="105"/>
                  </a:cubicBezTo>
                  <a:cubicBezTo>
                    <a:pt x="101" y="105"/>
                    <a:pt x="105" y="105"/>
                    <a:pt x="108" y="106"/>
                  </a:cubicBezTo>
                  <a:cubicBezTo>
                    <a:pt x="112" y="106"/>
                    <a:pt x="116" y="107"/>
                    <a:pt x="119" y="109"/>
                  </a:cubicBezTo>
                  <a:cubicBezTo>
                    <a:pt x="122" y="110"/>
                    <a:pt x="126" y="112"/>
                    <a:pt x="129" y="114"/>
                  </a:cubicBezTo>
                  <a:cubicBezTo>
                    <a:pt x="132" y="116"/>
                    <a:pt x="135" y="119"/>
                    <a:pt x="137" y="122"/>
                  </a:cubicBezTo>
                  <a:cubicBezTo>
                    <a:pt x="140" y="126"/>
                    <a:pt x="142" y="129"/>
                    <a:pt x="144" y="133"/>
                  </a:cubicBezTo>
                  <a:cubicBezTo>
                    <a:pt x="147" y="137"/>
                    <a:pt x="148" y="141"/>
                    <a:pt x="150" y="145"/>
                  </a:cubicBezTo>
                  <a:cubicBezTo>
                    <a:pt x="151" y="149"/>
                    <a:pt x="152" y="154"/>
                    <a:pt x="153" y="159"/>
                  </a:cubicBezTo>
                  <a:cubicBezTo>
                    <a:pt x="153" y="164"/>
                    <a:pt x="154" y="169"/>
                    <a:pt x="154" y="175"/>
                  </a:cubicBezTo>
                  <a:cubicBezTo>
                    <a:pt x="154" y="181"/>
                    <a:pt x="153" y="186"/>
                    <a:pt x="153" y="191"/>
                  </a:cubicBezTo>
                  <a:close/>
                  <a:moveTo>
                    <a:pt x="123" y="157"/>
                  </a:move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ubicBezTo>
                    <a:pt x="124" y="163"/>
                    <a:pt x="123" y="160"/>
                    <a:pt x="123" y="157"/>
                  </a:cubicBezTo>
                  <a:close/>
                  <a:moveTo>
                    <a:pt x="124" y="166"/>
                  </a:moveTo>
                  <a:cubicBezTo>
                    <a:pt x="124" y="163"/>
                    <a:pt x="123" y="160"/>
                    <a:pt x="123" y="157"/>
                  </a:cubicBez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sp>
        <p:nvSpPr>
          <p:cNvPr id="13" name="TextBox 32"/>
          <p:cNvSpPr txBox="1"/>
          <p:nvPr/>
        </p:nvSpPr>
        <p:spPr>
          <a:xfrm>
            <a:off x="4533809" y="3870461"/>
            <a:ext cx="6136114" cy="480131"/>
          </a:xfrm>
          <a:prstGeom prst="rect">
            <a:avLst/>
          </a:prstGeom>
          <a:noFill/>
        </p:spPr>
        <p:txBody>
          <a:bodyPr wrap="square" lIns="182880" tIns="146304" rIns="182880" bIns="146304" rtlCol="0" anchor="t" anchorCtr="0">
            <a:no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gradFill>
                  <a:gsLst>
                    <a:gs pos="9565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s-ES" b="1" dirty="0" smtClean="0">
                <a:latin typeface="Segoe UI Light"/>
                <a:cs typeface="Segoe UI Light"/>
              </a:rPr>
              <a:t>Archivos</a:t>
            </a:r>
            <a:endParaRPr lang="es-ES" b="1" dirty="0">
              <a:latin typeface="Segoe UI Light"/>
              <a:cs typeface="Segoe UI Light"/>
            </a:endParaRPr>
          </a:p>
        </p:txBody>
      </p:sp>
      <p:grpSp>
        <p:nvGrpSpPr>
          <p:cNvPr id="14" name="Group 8"/>
          <p:cNvGrpSpPr/>
          <p:nvPr/>
        </p:nvGrpSpPr>
        <p:grpSpPr>
          <a:xfrm>
            <a:off x="6927305" y="4559168"/>
            <a:ext cx="1279350" cy="1279350"/>
            <a:chOff x="5168020" y="3978979"/>
            <a:chExt cx="1279350" cy="1279350"/>
          </a:xfrm>
        </p:grpSpPr>
        <p:sp>
          <p:nvSpPr>
            <p:cNvPr id="15" name="Oval 34"/>
            <p:cNvSpPr/>
            <p:nvPr/>
          </p:nvSpPr>
          <p:spPr bwMode="auto">
            <a:xfrm>
              <a:off x="5168020" y="3978979"/>
              <a:ext cx="1279350" cy="1279350"/>
            </a:xfrm>
            <a:prstGeom prst="ellipse">
              <a:avLst/>
            </a:prstGeom>
            <a:solidFill>
              <a:srgbClr val="00188F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40" tIns="91440" rIns="34294" bIns="34294" rtlCol="0" anchor="b" anchorCtr="0"/>
            <a:lstStyle/>
            <a:p>
              <a:pPr marL="0" marR="0" lvl="0" indent="0" algn="ctr" defTabSz="9324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4A0FF">
                    <a:lumMod val="75000"/>
                  </a:srgbClr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endParaRPr>
            </a:p>
          </p:txBody>
        </p:sp>
        <p:sp>
          <p:nvSpPr>
            <p:cNvPr id="16" name="Freeform 9"/>
            <p:cNvSpPr>
              <a:spLocks noChangeAspect="1" noEditPoints="1"/>
            </p:cNvSpPr>
            <p:nvPr/>
          </p:nvSpPr>
          <p:spPr bwMode="black">
            <a:xfrm>
              <a:off x="5435770" y="4218759"/>
              <a:ext cx="810524" cy="799790"/>
            </a:xfrm>
            <a:custGeom>
              <a:avLst/>
              <a:gdLst>
                <a:gd name="T0" fmla="*/ 0 w 356"/>
                <a:gd name="T1" fmla="*/ 316 h 352"/>
                <a:gd name="T2" fmla="*/ 208 w 356"/>
                <a:gd name="T3" fmla="*/ 0 h 352"/>
                <a:gd name="T4" fmla="*/ 147 w 356"/>
                <a:gd name="T5" fmla="*/ 241 h 352"/>
                <a:gd name="T6" fmla="*/ 102 w 356"/>
                <a:gd name="T7" fmla="*/ 155 h 352"/>
                <a:gd name="T8" fmla="*/ 101 w 356"/>
                <a:gd name="T9" fmla="*/ 148 h 352"/>
                <a:gd name="T10" fmla="*/ 101 w 356"/>
                <a:gd name="T11" fmla="*/ 141 h 352"/>
                <a:gd name="T12" fmla="*/ 100 w 356"/>
                <a:gd name="T13" fmla="*/ 145 h 352"/>
                <a:gd name="T14" fmla="*/ 99 w 356"/>
                <a:gd name="T15" fmla="*/ 152 h 352"/>
                <a:gd name="T16" fmla="*/ 81 w 356"/>
                <a:gd name="T17" fmla="*/ 237 h 352"/>
                <a:gd name="T18" fmla="*/ 32 w 356"/>
                <a:gd name="T19" fmla="*/ 113 h 352"/>
                <a:gd name="T20" fmla="*/ 68 w 356"/>
                <a:gd name="T21" fmla="*/ 194 h 352"/>
                <a:gd name="T22" fmla="*/ 69 w 356"/>
                <a:gd name="T23" fmla="*/ 200 h 352"/>
                <a:gd name="T24" fmla="*/ 69 w 356"/>
                <a:gd name="T25" fmla="*/ 209 h 352"/>
                <a:gd name="T26" fmla="*/ 70 w 356"/>
                <a:gd name="T27" fmla="*/ 205 h 352"/>
                <a:gd name="T28" fmla="*/ 71 w 356"/>
                <a:gd name="T29" fmla="*/ 198 h 352"/>
                <a:gd name="T30" fmla="*/ 90 w 356"/>
                <a:gd name="T31" fmla="*/ 109 h 352"/>
                <a:gd name="T32" fmla="*/ 132 w 356"/>
                <a:gd name="T33" fmla="*/ 196 h 352"/>
                <a:gd name="T34" fmla="*/ 133 w 356"/>
                <a:gd name="T35" fmla="*/ 202 h 352"/>
                <a:gd name="T36" fmla="*/ 134 w 356"/>
                <a:gd name="T37" fmla="*/ 211 h 352"/>
                <a:gd name="T38" fmla="*/ 135 w 356"/>
                <a:gd name="T39" fmla="*/ 207 h 352"/>
                <a:gd name="T40" fmla="*/ 136 w 356"/>
                <a:gd name="T41" fmla="*/ 199 h 352"/>
                <a:gd name="T42" fmla="*/ 152 w 356"/>
                <a:gd name="T43" fmla="*/ 106 h 352"/>
                <a:gd name="T44" fmla="*/ 147 w 356"/>
                <a:gd name="T45" fmla="*/ 241 h 352"/>
                <a:gd name="T46" fmla="*/ 216 w 356"/>
                <a:gd name="T47" fmla="*/ 40 h 352"/>
                <a:gd name="T48" fmla="*/ 324 w 356"/>
                <a:gd name="T49" fmla="*/ 80 h 352"/>
                <a:gd name="T50" fmla="*/ 216 w 356"/>
                <a:gd name="T51" fmla="*/ 96 h 352"/>
                <a:gd name="T52" fmla="*/ 324 w 356"/>
                <a:gd name="T53" fmla="*/ 116 h 352"/>
                <a:gd name="T54" fmla="*/ 216 w 356"/>
                <a:gd name="T55" fmla="*/ 132 h 352"/>
                <a:gd name="T56" fmla="*/ 324 w 356"/>
                <a:gd name="T57" fmla="*/ 152 h 352"/>
                <a:gd name="T58" fmla="*/ 216 w 356"/>
                <a:gd name="T59" fmla="*/ 168 h 352"/>
                <a:gd name="T60" fmla="*/ 324 w 356"/>
                <a:gd name="T61" fmla="*/ 188 h 352"/>
                <a:gd name="T62" fmla="*/ 216 w 356"/>
                <a:gd name="T63" fmla="*/ 204 h 352"/>
                <a:gd name="T64" fmla="*/ 324 w 356"/>
                <a:gd name="T65" fmla="*/ 224 h 352"/>
                <a:gd name="T66" fmla="*/ 216 w 356"/>
                <a:gd name="T67" fmla="*/ 240 h 352"/>
                <a:gd name="T68" fmla="*/ 324 w 356"/>
                <a:gd name="T69" fmla="*/ 260 h 352"/>
                <a:gd name="T70" fmla="*/ 216 w 356"/>
                <a:gd name="T71" fmla="*/ 276 h 352"/>
                <a:gd name="T72" fmla="*/ 348 w 356"/>
                <a:gd name="T73" fmla="*/ 312 h 352"/>
                <a:gd name="T74" fmla="*/ 356 w 356"/>
                <a:gd name="T75" fmla="*/ 48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6" h="352">
                  <a:moveTo>
                    <a:pt x="0" y="36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208" y="352"/>
                    <a:pt x="208" y="352"/>
                    <a:pt x="208" y="352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0" y="36"/>
                  </a:lnTo>
                  <a:close/>
                  <a:moveTo>
                    <a:pt x="147" y="241"/>
                  </a:moveTo>
                  <a:cubicBezTo>
                    <a:pt x="120" y="239"/>
                    <a:pt x="120" y="239"/>
                    <a:pt x="120" y="239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2" y="154"/>
                    <a:pt x="102" y="153"/>
                    <a:pt x="102" y="152"/>
                  </a:cubicBezTo>
                  <a:cubicBezTo>
                    <a:pt x="102" y="151"/>
                    <a:pt x="102" y="150"/>
                    <a:pt x="101" y="148"/>
                  </a:cubicBezTo>
                  <a:cubicBezTo>
                    <a:pt x="101" y="147"/>
                    <a:pt x="101" y="146"/>
                    <a:pt x="101" y="145"/>
                  </a:cubicBezTo>
                  <a:cubicBezTo>
                    <a:pt x="101" y="143"/>
                    <a:pt x="101" y="142"/>
                    <a:pt x="101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100" y="142"/>
                    <a:pt x="100" y="143"/>
                    <a:pt x="100" y="145"/>
                  </a:cubicBezTo>
                  <a:cubicBezTo>
                    <a:pt x="100" y="146"/>
                    <a:pt x="100" y="147"/>
                    <a:pt x="100" y="149"/>
                  </a:cubicBezTo>
                  <a:cubicBezTo>
                    <a:pt x="100" y="150"/>
                    <a:pt x="99" y="151"/>
                    <a:pt x="99" y="152"/>
                  </a:cubicBezTo>
                  <a:cubicBezTo>
                    <a:pt x="99" y="153"/>
                    <a:pt x="99" y="154"/>
                    <a:pt x="99" y="155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56" y="235"/>
                    <a:pt x="56" y="235"/>
                    <a:pt x="56" y="23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8" y="195"/>
                    <a:pt x="68" y="196"/>
                    <a:pt x="68" y="197"/>
                  </a:cubicBezTo>
                  <a:cubicBezTo>
                    <a:pt x="69" y="198"/>
                    <a:pt x="69" y="199"/>
                    <a:pt x="69" y="200"/>
                  </a:cubicBezTo>
                  <a:cubicBezTo>
                    <a:pt x="69" y="202"/>
                    <a:pt x="69" y="203"/>
                    <a:pt x="69" y="204"/>
                  </a:cubicBezTo>
                  <a:cubicBezTo>
                    <a:pt x="69" y="206"/>
                    <a:pt x="69" y="207"/>
                    <a:pt x="69" y="209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0" y="208"/>
                    <a:pt x="70" y="206"/>
                    <a:pt x="70" y="205"/>
                  </a:cubicBezTo>
                  <a:cubicBezTo>
                    <a:pt x="70" y="204"/>
                    <a:pt x="70" y="203"/>
                    <a:pt x="70" y="202"/>
                  </a:cubicBezTo>
                  <a:cubicBezTo>
                    <a:pt x="71" y="200"/>
                    <a:pt x="71" y="199"/>
                    <a:pt x="71" y="198"/>
                  </a:cubicBezTo>
                  <a:cubicBezTo>
                    <a:pt x="71" y="197"/>
                    <a:pt x="71" y="195"/>
                    <a:pt x="72" y="194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32" y="196"/>
                    <a:pt x="132" y="196"/>
                    <a:pt x="132" y="196"/>
                  </a:cubicBezTo>
                  <a:cubicBezTo>
                    <a:pt x="133" y="197"/>
                    <a:pt x="133" y="198"/>
                    <a:pt x="133" y="199"/>
                  </a:cubicBezTo>
                  <a:cubicBezTo>
                    <a:pt x="133" y="200"/>
                    <a:pt x="133" y="201"/>
                    <a:pt x="133" y="202"/>
                  </a:cubicBezTo>
                  <a:cubicBezTo>
                    <a:pt x="134" y="203"/>
                    <a:pt x="134" y="205"/>
                    <a:pt x="134" y="206"/>
                  </a:cubicBezTo>
                  <a:cubicBezTo>
                    <a:pt x="134" y="208"/>
                    <a:pt x="134" y="209"/>
                    <a:pt x="134" y="211"/>
                  </a:cubicBezTo>
                  <a:cubicBezTo>
                    <a:pt x="135" y="211"/>
                    <a:pt x="135" y="211"/>
                    <a:pt x="135" y="211"/>
                  </a:cubicBezTo>
                  <a:cubicBezTo>
                    <a:pt x="135" y="209"/>
                    <a:pt x="135" y="208"/>
                    <a:pt x="135" y="207"/>
                  </a:cubicBezTo>
                  <a:cubicBezTo>
                    <a:pt x="135" y="206"/>
                    <a:pt x="135" y="204"/>
                    <a:pt x="135" y="203"/>
                  </a:cubicBezTo>
                  <a:cubicBezTo>
                    <a:pt x="135" y="202"/>
                    <a:pt x="135" y="201"/>
                    <a:pt x="136" y="199"/>
                  </a:cubicBezTo>
                  <a:cubicBezTo>
                    <a:pt x="136" y="198"/>
                    <a:pt x="136" y="197"/>
                    <a:pt x="136" y="19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78" y="104"/>
                    <a:pt x="178" y="104"/>
                    <a:pt x="178" y="104"/>
                  </a:cubicBezTo>
                  <a:lnTo>
                    <a:pt x="147" y="241"/>
                  </a:lnTo>
                  <a:close/>
                  <a:moveTo>
                    <a:pt x="348" y="40"/>
                  </a:moveTo>
                  <a:cubicBezTo>
                    <a:pt x="216" y="40"/>
                    <a:pt x="216" y="40"/>
                    <a:pt x="216" y="4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4" y="96"/>
                    <a:pt x="324" y="96"/>
                    <a:pt x="324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116"/>
                    <a:pt x="216" y="116"/>
                    <a:pt x="216" y="116"/>
                  </a:cubicBezTo>
                  <a:cubicBezTo>
                    <a:pt x="324" y="116"/>
                    <a:pt x="324" y="116"/>
                    <a:pt x="324" y="116"/>
                  </a:cubicBezTo>
                  <a:cubicBezTo>
                    <a:pt x="324" y="132"/>
                    <a:pt x="324" y="132"/>
                    <a:pt x="324" y="132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6" y="152"/>
                    <a:pt x="216" y="152"/>
                    <a:pt x="216" y="152"/>
                  </a:cubicBezTo>
                  <a:cubicBezTo>
                    <a:pt x="324" y="152"/>
                    <a:pt x="324" y="152"/>
                    <a:pt x="324" y="152"/>
                  </a:cubicBezTo>
                  <a:cubicBezTo>
                    <a:pt x="324" y="168"/>
                    <a:pt x="324" y="168"/>
                    <a:pt x="324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88"/>
                    <a:pt x="216" y="188"/>
                    <a:pt x="216" y="188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204"/>
                    <a:pt x="324" y="204"/>
                    <a:pt x="324" y="204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16" y="224"/>
                    <a:pt x="216" y="224"/>
                    <a:pt x="216" y="224"/>
                  </a:cubicBezTo>
                  <a:cubicBezTo>
                    <a:pt x="324" y="224"/>
                    <a:pt x="324" y="224"/>
                    <a:pt x="324" y="224"/>
                  </a:cubicBezTo>
                  <a:cubicBezTo>
                    <a:pt x="324" y="240"/>
                    <a:pt x="324" y="240"/>
                    <a:pt x="324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60"/>
                    <a:pt x="216" y="260"/>
                    <a:pt x="216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76"/>
                    <a:pt x="324" y="276"/>
                    <a:pt x="324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312"/>
                    <a:pt x="216" y="312"/>
                    <a:pt x="216" y="312"/>
                  </a:cubicBezTo>
                  <a:cubicBezTo>
                    <a:pt x="348" y="312"/>
                    <a:pt x="348" y="312"/>
                    <a:pt x="348" y="312"/>
                  </a:cubicBezTo>
                  <a:cubicBezTo>
                    <a:pt x="353" y="312"/>
                    <a:pt x="356" y="309"/>
                    <a:pt x="356" y="305"/>
                  </a:cubicBezTo>
                  <a:cubicBezTo>
                    <a:pt x="356" y="48"/>
                    <a:pt x="356" y="48"/>
                    <a:pt x="356" y="48"/>
                  </a:cubicBezTo>
                  <a:cubicBezTo>
                    <a:pt x="356" y="44"/>
                    <a:pt x="353" y="40"/>
                    <a:pt x="34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grpSp>
        <p:nvGrpSpPr>
          <p:cNvPr id="17" name="Group 7"/>
          <p:cNvGrpSpPr/>
          <p:nvPr/>
        </p:nvGrpSpPr>
        <p:grpSpPr>
          <a:xfrm>
            <a:off x="9021574" y="4559168"/>
            <a:ext cx="1279350" cy="1279350"/>
            <a:chOff x="6754289" y="3978979"/>
            <a:chExt cx="1279350" cy="1279350"/>
          </a:xfrm>
        </p:grpSpPr>
        <p:sp>
          <p:nvSpPr>
            <p:cNvPr id="18" name="Oval 35"/>
            <p:cNvSpPr/>
            <p:nvPr/>
          </p:nvSpPr>
          <p:spPr bwMode="auto">
            <a:xfrm>
              <a:off x="6754289" y="3978979"/>
              <a:ext cx="1279350" cy="1279350"/>
            </a:xfrm>
            <a:prstGeom prst="ellipse">
              <a:avLst/>
            </a:prstGeom>
            <a:solidFill>
              <a:srgbClr val="02723B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40" tIns="91440" rIns="34294" bIns="34294" rtlCol="0" anchor="b" anchorCtr="0"/>
            <a:lstStyle/>
            <a:p>
              <a:pPr marL="0" marR="0" lvl="0" indent="0" algn="ctr" defTabSz="9324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4A0FF">
                    <a:lumMod val="75000"/>
                  </a:srgbClr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endParaRPr>
            </a:p>
          </p:txBody>
        </p:sp>
        <p:sp>
          <p:nvSpPr>
            <p:cNvPr id="19" name="Freeform 37"/>
            <p:cNvSpPr>
              <a:spLocks noChangeAspect="1" noEditPoints="1"/>
            </p:cNvSpPr>
            <p:nvPr/>
          </p:nvSpPr>
          <p:spPr bwMode="black">
            <a:xfrm>
              <a:off x="6992727" y="4220102"/>
              <a:ext cx="802473" cy="797105"/>
            </a:xfrm>
            <a:custGeom>
              <a:avLst/>
              <a:gdLst>
                <a:gd name="T0" fmla="*/ 216 w 352"/>
                <a:gd name="T1" fmla="*/ 36 h 352"/>
                <a:gd name="T2" fmla="*/ 252 w 352"/>
                <a:gd name="T3" fmla="*/ 68 h 352"/>
                <a:gd name="T4" fmla="*/ 216 w 352"/>
                <a:gd name="T5" fmla="*/ 100 h 352"/>
                <a:gd name="T6" fmla="*/ 252 w 352"/>
                <a:gd name="T7" fmla="*/ 112 h 352"/>
                <a:gd name="T8" fmla="*/ 216 w 352"/>
                <a:gd name="T9" fmla="*/ 144 h 352"/>
                <a:gd name="T10" fmla="*/ 252 w 352"/>
                <a:gd name="T11" fmla="*/ 156 h 352"/>
                <a:gd name="T12" fmla="*/ 216 w 352"/>
                <a:gd name="T13" fmla="*/ 188 h 352"/>
                <a:gd name="T14" fmla="*/ 252 w 352"/>
                <a:gd name="T15" fmla="*/ 200 h 352"/>
                <a:gd name="T16" fmla="*/ 216 w 352"/>
                <a:gd name="T17" fmla="*/ 232 h 352"/>
                <a:gd name="T18" fmla="*/ 252 w 352"/>
                <a:gd name="T19" fmla="*/ 244 h 352"/>
                <a:gd name="T20" fmla="*/ 216 w 352"/>
                <a:gd name="T21" fmla="*/ 276 h 352"/>
                <a:gd name="T22" fmla="*/ 344 w 352"/>
                <a:gd name="T23" fmla="*/ 308 h 352"/>
                <a:gd name="T24" fmla="*/ 352 w 352"/>
                <a:gd name="T25" fmla="*/ 44 h 352"/>
                <a:gd name="T26" fmla="*/ 320 w 352"/>
                <a:gd name="T27" fmla="*/ 276 h 352"/>
                <a:gd name="T28" fmla="*/ 264 w 352"/>
                <a:gd name="T29" fmla="*/ 244 h 352"/>
                <a:gd name="T30" fmla="*/ 320 w 352"/>
                <a:gd name="T31" fmla="*/ 276 h 352"/>
                <a:gd name="T32" fmla="*/ 264 w 352"/>
                <a:gd name="T33" fmla="*/ 232 h 352"/>
                <a:gd name="T34" fmla="*/ 320 w 352"/>
                <a:gd name="T35" fmla="*/ 200 h 352"/>
                <a:gd name="T36" fmla="*/ 320 w 352"/>
                <a:gd name="T37" fmla="*/ 188 h 352"/>
                <a:gd name="T38" fmla="*/ 264 w 352"/>
                <a:gd name="T39" fmla="*/ 156 h 352"/>
                <a:gd name="T40" fmla="*/ 320 w 352"/>
                <a:gd name="T41" fmla="*/ 188 h 352"/>
                <a:gd name="T42" fmla="*/ 264 w 352"/>
                <a:gd name="T43" fmla="*/ 144 h 352"/>
                <a:gd name="T44" fmla="*/ 320 w 352"/>
                <a:gd name="T45" fmla="*/ 112 h 352"/>
                <a:gd name="T46" fmla="*/ 320 w 352"/>
                <a:gd name="T47" fmla="*/ 100 h 352"/>
                <a:gd name="T48" fmla="*/ 264 w 352"/>
                <a:gd name="T49" fmla="*/ 68 h 352"/>
                <a:gd name="T50" fmla="*/ 320 w 352"/>
                <a:gd name="T51" fmla="*/ 100 h 352"/>
                <a:gd name="T52" fmla="*/ 0 w 352"/>
                <a:gd name="T53" fmla="*/ 316 h 352"/>
                <a:gd name="T54" fmla="*/ 208 w 352"/>
                <a:gd name="T55" fmla="*/ 0 h 352"/>
                <a:gd name="T56" fmla="*/ 120 w 352"/>
                <a:gd name="T57" fmla="*/ 246 h 352"/>
                <a:gd name="T58" fmla="*/ 100 w 352"/>
                <a:gd name="T59" fmla="*/ 199 h 352"/>
                <a:gd name="T60" fmla="*/ 99 w 352"/>
                <a:gd name="T61" fmla="*/ 194 h 352"/>
                <a:gd name="T62" fmla="*/ 98 w 352"/>
                <a:gd name="T63" fmla="*/ 191 h 352"/>
                <a:gd name="T64" fmla="*/ 97 w 352"/>
                <a:gd name="T65" fmla="*/ 195 h 352"/>
                <a:gd name="T66" fmla="*/ 96 w 352"/>
                <a:gd name="T67" fmla="*/ 200 h 352"/>
                <a:gd name="T68" fmla="*/ 49 w 352"/>
                <a:gd name="T69" fmla="*/ 242 h 352"/>
                <a:gd name="T70" fmla="*/ 52 w 352"/>
                <a:gd name="T71" fmla="*/ 110 h 352"/>
                <a:gd name="T72" fmla="*/ 96 w 352"/>
                <a:gd name="T73" fmla="*/ 148 h 352"/>
                <a:gd name="T74" fmla="*/ 98 w 352"/>
                <a:gd name="T75" fmla="*/ 154 h 352"/>
                <a:gd name="T76" fmla="*/ 99 w 352"/>
                <a:gd name="T77" fmla="*/ 160 h 352"/>
                <a:gd name="T78" fmla="*/ 100 w 352"/>
                <a:gd name="T79" fmla="*/ 158 h 352"/>
                <a:gd name="T80" fmla="*/ 102 w 352"/>
                <a:gd name="T81" fmla="*/ 152 h 352"/>
                <a:gd name="T82" fmla="*/ 121 w 352"/>
                <a:gd name="T83" fmla="*/ 106 h 352"/>
                <a:gd name="T84" fmla="*/ 116 w 352"/>
                <a:gd name="T85" fmla="*/ 175 h 352"/>
                <a:gd name="T86" fmla="*/ 120 w 352"/>
                <a:gd name="T87" fmla="*/ 24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2" h="352">
                  <a:moveTo>
                    <a:pt x="344" y="36"/>
                  </a:moveTo>
                  <a:cubicBezTo>
                    <a:pt x="216" y="36"/>
                    <a:pt x="216" y="36"/>
                    <a:pt x="216" y="36"/>
                  </a:cubicBezTo>
                  <a:cubicBezTo>
                    <a:pt x="216" y="68"/>
                    <a:pt x="216" y="68"/>
                    <a:pt x="216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2" y="100"/>
                    <a:pt x="252" y="100"/>
                    <a:pt x="252" y="100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88"/>
                    <a:pt x="252" y="188"/>
                    <a:pt x="252" y="188"/>
                  </a:cubicBezTo>
                  <a:cubicBezTo>
                    <a:pt x="216" y="188"/>
                    <a:pt x="216" y="188"/>
                    <a:pt x="216" y="188"/>
                  </a:cubicBezTo>
                  <a:cubicBezTo>
                    <a:pt x="216" y="200"/>
                    <a:pt x="216" y="200"/>
                    <a:pt x="216" y="200"/>
                  </a:cubicBezTo>
                  <a:cubicBezTo>
                    <a:pt x="252" y="200"/>
                    <a:pt x="252" y="200"/>
                    <a:pt x="252" y="200"/>
                  </a:cubicBezTo>
                  <a:cubicBezTo>
                    <a:pt x="252" y="232"/>
                    <a:pt x="252" y="232"/>
                    <a:pt x="252" y="232"/>
                  </a:cubicBezTo>
                  <a:cubicBezTo>
                    <a:pt x="216" y="232"/>
                    <a:pt x="216" y="232"/>
                    <a:pt x="216" y="232"/>
                  </a:cubicBezTo>
                  <a:cubicBezTo>
                    <a:pt x="216" y="244"/>
                    <a:pt x="216" y="244"/>
                    <a:pt x="216" y="244"/>
                  </a:cubicBezTo>
                  <a:cubicBezTo>
                    <a:pt x="252" y="244"/>
                    <a:pt x="252" y="244"/>
                    <a:pt x="252" y="244"/>
                  </a:cubicBezTo>
                  <a:cubicBezTo>
                    <a:pt x="252" y="276"/>
                    <a:pt x="252" y="276"/>
                    <a:pt x="252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344" y="308"/>
                    <a:pt x="344" y="308"/>
                    <a:pt x="344" y="308"/>
                  </a:cubicBezTo>
                  <a:cubicBezTo>
                    <a:pt x="349" y="308"/>
                    <a:pt x="352" y="303"/>
                    <a:pt x="352" y="300"/>
                  </a:cubicBezTo>
                  <a:cubicBezTo>
                    <a:pt x="352" y="44"/>
                    <a:pt x="352" y="44"/>
                    <a:pt x="352" y="44"/>
                  </a:cubicBezTo>
                  <a:cubicBezTo>
                    <a:pt x="352" y="39"/>
                    <a:pt x="345" y="36"/>
                    <a:pt x="344" y="36"/>
                  </a:cubicBezTo>
                  <a:close/>
                  <a:moveTo>
                    <a:pt x="320" y="276"/>
                  </a:moveTo>
                  <a:cubicBezTo>
                    <a:pt x="264" y="276"/>
                    <a:pt x="264" y="276"/>
                    <a:pt x="264" y="276"/>
                  </a:cubicBezTo>
                  <a:cubicBezTo>
                    <a:pt x="264" y="244"/>
                    <a:pt x="264" y="244"/>
                    <a:pt x="264" y="244"/>
                  </a:cubicBezTo>
                  <a:cubicBezTo>
                    <a:pt x="320" y="244"/>
                    <a:pt x="320" y="244"/>
                    <a:pt x="320" y="244"/>
                  </a:cubicBezTo>
                  <a:lnTo>
                    <a:pt x="320" y="276"/>
                  </a:lnTo>
                  <a:close/>
                  <a:moveTo>
                    <a:pt x="320" y="232"/>
                  </a:moveTo>
                  <a:cubicBezTo>
                    <a:pt x="264" y="232"/>
                    <a:pt x="264" y="232"/>
                    <a:pt x="264" y="232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320" y="200"/>
                    <a:pt x="320" y="200"/>
                    <a:pt x="320" y="200"/>
                  </a:cubicBezTo>
                  <a:lnTo>
                    <a:pt x="320" y="232"/>
                  </a:lnTo>
                  <a:close/>
                  <a:moveTo>
                    <a:pt x="320" y="188"/>
                  </a:moveTo>
                  <a:cubicBezTo>
                    <a:pt x="264" y="188"/>
                    <a:pt x="264" y="188"/>
                    <a:pt x="264" y="188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320" y="156"/>
                    <a:pt x="320" y="156"/>
                    <a:pt x="320" y="156"/>
                  </a:cubicBezTo>
                  <a:lnTo>
                    <a:pt x="320" y="188"/>
                  </a:lnTo>
                  <a:close/>
                  <a:moveTo>
                    <a:pt x="320" y="144"/>
                  </a:moveTo>
                  <a:cubicBezTo>
                    <a:pt x="264" y="144"/>
                    <a:pt x="264" y="144"/>
                    <a:pt x="264" y="144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320" y="112"/>
                    <a:pt x="320" y="112"/>
                    <a:pt x="320" y="112"/>
                  </a:cubicBezTo>
                  <a:lnTo>
                    <a:pt x="320" y="144"/>
                  </a:lnTo>
                  <a:close/>
                  <a:moveTo>
                    <a:pt x="320" y="100"/>
                  </a:moveTo>
                  <a:cubicBezTo>
                    <a:pt x="264" y="100"/>
                    <a:pt x="264" y="100"/>
                    <a:pt x="264" y="100"/>
                  </a:cubicBezTo>
                  <a:cubicBezTo>
                    <a:pt x="264" y="68"/>
                    <a:pt x="264" y="68"/>
                    <a:pt x="264" y="68"/>
                  </a:cubicBezTo>
                  <a:cubicBezTo>
                    <a:pt x="320" y="68"/>
                    <a:pt x="320" y="68"/>
                    <a:pt x="320" y="68"/>
                  </a:cubicBezTo>
                  <a:lnTo>
                    <a:pt x="320" y="100"/>
                  </a:lnTo>
                  <a:close/>
                  <a:moveTo>
                    <a:pt x="0" y="36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208" y="352"/>
                    <a:pt x="208" y="352"/>
                    <a:pt x="208" y="352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0" y="36"/>
                  </a:lnTo>
                  <a:close/>
                  <a:moveTo>
                    <a:pt x="120" y="246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1" y="200"/>
                    <a:pt x="100" y="199"/>
                    <a:pt x="100" y="199"/>
                  </a:cubicBezTo>
                  <a:cubicBezTo>
                    <a:pt x="100" y="198"/>
                    <a:pt x="100" y="197"/>
                    <a:pt x="100" y="197"/>
                  </a:cubicBezTo>
                  <a:cubicBezTo>
                    <a:pt x="100" y="196"/>
                    <a:pt x="99" y="195"/>
                    <a:pt x="99" y="194"/>
                  </a:cubicBezTo>
                  <a:cubicBezTo>
                    <a:pt x="99" y="193"/>
                    <a:pt x="99" y="192"/>
                    <a:pt x="99" y="191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98" y="191"/>
                    <a:pt x="98" y="192"/>
                    <a:pt x="98" y="193"/>
                  </a:cubicBezTo>
                  <a:cubicBezTo>
                    <a:pt x="98" y="193"/>
                    <a:pt x="97" y="194"/>
                    <a:pt x="97" y="195"/>
                  </a:cubicBezTo>
                  <a:cubicBezTo>
                    <a:pt x="97" y="196"/>
                    <a:pt x="97" y="196"/>
                    <a:pt x="97" y="197"/>
                  </a:cubicBezTo>
                  <a:cubicBezTo>
                    <a:pt x="96" y="198"/>
                    <a:pt x="96" y="199"/>
                    <a:pt x="96" y="200"/>
                  </a:cubicBezTo>
                  <a:cubicBezTo>
                    <a:pt x="77" y="243"/>
                    <a:pt x="77" y="243"/>
                    <a:pt x="77" y="243"/>
                  </a:cubicBezTo>
                  <a:cubicBezTo>
                    <a:pt x="49" y="242"/>
                    <a:pt x="49" y="242"/>
                    <a:pt x="49" y="242"/>
                  </a:cubicBezTo>
                  <a:cubicBezTo>
                    <a:pt x="82" y="176"/>
                    <a:pt x="82" y="176"/>
                    <a:pt x="82" y="176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9"/>
                    <a:pt x="97" y="150"/>
                    <a:pt x="97" y="151"/>
                  </a:cubicBezTo>
                  <a:cubicBezTo>
                    <a:pt x="97" y="152"/>
                    <a:pt x="98" y="153"/>
                    <a:pt x="98" y="154"/>
                  </a:cubicBezTo>
                  <a:cubicBezTo>
                    <a:pt x="98" y="155"/>
                    <a:pt x="98" y="156"/>
                    <a:pt x="99" y="157"/>
                  </a:cubicBezTo>
                  <a:cubicBezTo>
                    <a:pt x="99" y="158"/>
                    <a:pt x="99" y="159"/>
                    <a:pt x="99" y="160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100" y="159"/>
                    <a:pt x="100" y="159"/>
                    <a:pt x="100" y="158"/>
                  </a:cubicBezTo>
                  <a:cubicBezTo>
                    <a:pt x="100" y="157"/>
                    <a:pt x="101" y="156"/>
                    <a:pt x="101" y="155"/>
                  </a:cubicBezTo>
                  <a:cubicBezTo>
                    <a:pt x="101" y="154"/>
                    <a:pt x="102" y="153"/>
                    <a:pt x="102" y="152"/>
                  </a:cubicBezTo>
                  <a:cubicBezTo>
                    <a:pt x="102" y="151"/>
                    <a:pt x="103" y="149"/>
                    <a:pt x="103" y="148"/>
                  </a:cubicBezTo>
                  <a:cubicBezTo>
                    <a:pt x="121" y="106"/>
                    <a:pt x="121" y="106"/>
                    <a:pt x="121" y="106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52" y="248"/>
                    <a:pt x="152" y="248"/>
                    <a:pt x="152" y="248"/>
                  </a:cubicBezTo>
                  <a:lnTo>
                    <a:pt x="120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grpSp>
        <p:nvGrpSpPr>
          <p:cNvPr id="20" name="Group 9"/>
          <p:cNvGrpSpPr/>
          <p:nvPr/>
        </p:nvGrpSpPr>
        <p:grpSpPr>
          <a:xfrm>
            <a:off x="4833036" y="4559168"/>
            <a:ext cx="1279350" cy="1279350"/>
            <a:chOff x="3581751" y="3978979"/>
            <a:chExt cx="1279350" cy="1279350"/>
          </a:xfrm>
        </p:grpSpPr>
        <p:sp>
          <p:nvSpPr>
            <p:cNvPr id="21" name="Oval 33"/>
            <p:cNvSpPr/>
            <p:nvPr/>
          </p:nvSpPr>
          <p:spPr bwMode="auto">
            <a:xfrm>
              <a:off x="3581751" y="3978979"/>
              <a:ext cx="1279350" cy="1279350"/>
            </a:xfrm>
            <a:prstGeom prst="ellipse">
              <a:avLst/>
            </a:prstGeom>
            <a:solidFill>
              <a:srgbClr val="DC5B26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40" tIns="91440" rIns="34294" bIns="34294" rtlCol="0" anchor="b" anchorCtr="0"/>
            <a:lstStyle/>
            <a:p>
              <a:pPr marL="0" marR="0" lvl="0" indent="0" algn="ctr" defTabSz="9324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4A0FF">
                    <a:lumMod val="75000"/>
                  </a:srgbClr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endParaRPr>
            </a:p>
          </p:txBody>
        </p:sp>
        <p:sp>
          <p:nvSpPr>
            <p:cNvPr id="22" name="Freeform 29"/>
            <p:cNvSpPr>
              <a:spLocks noChangeAspect="1" noEditPoints="1"/>
            </p:cNvSpPr>
            <p:nvPr/>
          </p:nvSpPr>
          <p:spPr bwMode="black">
            <a:xfrm>
              <a:off x="3850180" y="4220102"/>
              <a:ext cx="810524" cy="797105"/>
            </a:xfrm>
            <a:custGeom>
              <a:avLst/>
              <a:gdLst>
                <a:gd name="T0" fmla="*/ 118 w 356"/>
                <a:gd name="T1" fmla="*/ 135 h 352"/>
                <a:gd name="T2" fmla="*/ 102 w 356"/>
                <a:gd name="T3" fmla="*/ 130 h 352"/>
                <a:gd name="T4" fmla="*/ 92 w 356"/>
                <a:gd name="T5" fmla="*/ 171 h 352"/>
                <a:gd name="T6" fmla="*/ 102 w 356"/>
                <a:gd name="T7" fmla="*/ 173 h 352"/>
                <a:gd name="T8" fmla="*/ 118 w 356"/>
                <a:gd name="T9" fmla="*/ 168 h 352"/>
                <a:gd name="T10" fmla="*/ 123 w 356"/>
                <a:gd name="T11" fmla="*/ 151 h 352"/>
                <a:gd name="T12" fmla="*/ 0 w 356"/>
                <a:gd name="T13" fmla="*/ 36 h 352"/>
                <a:gd name="T14" fmla="*/ 208 w 356"/>
                <a:gd name="T15" fmla="*/ 352 h 352"/>
                <a:gd name="T16" fmla="*/ 0 w 356"/>
                <a:gd name="T17" fmla="*/ 36 h 352"/>
                <a:gd name="T18" fmla="*/ 149 w 356"/>
                <a:gd name="T19" fmla="*/ 169 h 352"/>
                <a:gd name="T20" fmla="*/ 140 w 356"/>
                <a:gd name="T21" fmla="*/ 184 h 352"/>
                <a:gd name="T22" fmla="*/ 124 w 356"/>
                <a:gd name="T23" fmla="*/ 194 h 352"/>
                <a:gd name="T24" fmla="*/ 104 w 356"/>
                <a:gd name="T25" fmla="*/ 197 h 352"/>
                <a:gd name="T26" fmla="*/ 92 w 356"/>
                <a:gd name="T27" fmla="*/ 244 h 352"/>
                <a:gd name="T28" fmla="*/ 68 w 356"/>
                <a:gd name="T29" fmla="*/ 108 h 352"/>
                <a:gd name="T30" fmla="*/ 126 w 356"/>
                <a:gd name="T31" fmla="*/ 107 h 352"/>
                <a:gd name="T32" fmla="*/ 150 w 356"/>
                <a:gd name="T33" fmla="*/ 129 h 352"/>
                <a:gd name="T34" fmla="*/ 152 w 356"/>
                <a:gd name="T35" fmla="*/ 159 h 352"/>
                <a:gd name="T36" fmla="*/ 111 w 356"/>
                <a:gd name="T37" fmla="*/ 131 h 352"/>
                <a:gd name="T38" fmla="*/ 92 w 356"/>
                <a:gd name="T39" fmla="*/ 131 h 352"/>
                <a:gd name="T40" fmla="*/ 94 w 356"/>
                <a:gd name="T41" fmla="*/ 173 h 352"/>
                <a:gd name="T42" fmla="*/ 111 w 356"/>
                <a:gd name="T43" fmla="*/ 172 h 352"/>
                <a:gd name="T44" fmla="*/ 122 w 356"/>
                <a:gd name="T45" fmla="*/ 161 h 352"/>
                <a:gd name="T46" fmla="*/ 122 w 356"/>
                <a:gd name="T47" fmla="*/ 142 h 352"/>
                <a:gd name="T48" fmla="*/ 122 w 356"/>
                <a:gd name="T49" fmla="*/ 142 h 352"/>
                <a:gd name="T50" fmla="*/ 111 w 356"/>
                <a:gd name="T51" fmla="*/ 131 h 352"/>
                <a:gd name="T52" fmla="*/ 92 w 356"/>
                <a:gd name="T53" fmla="*/ 131 h 352"/>
                <a:gd name="T54" fmla="*/ 94 w 356"/>
                <a:gd name="T55" fmla="*/ 173 h 352"/>
                <a:gd name="T56" fmla="*/ 111 w 356"/>
                <a:gd name="T57" fmla="*/ 172 h 352"/>
                <a:gd name="T58" fmla="*/ 122 w 356"/>
                <a:gd name="T59" fmla="*/ 161 h 352"/>
                <a:gd name="T60" fmla="*/ 122 w 356"/>
                <a:gd name="T61" fmla="*/ 142 h 352"/>
                <a:gd name="T62" fmla="*/ 216 w 356"/>
                <a:gd name="T63" fmla="*/ 52 h 352"/>
                <a:gd name="T64" fmla="*/ 244 w 356"/>
                <a:gd name="T65" fmla="*/ 92 h 352"/>
                <a:gd name="T66" fmla="*/ 292 w 356"/>
                <a:gd name="T67" fmla="*/ 140 h 352"/>
                <a:gd name="T68" fmla="*/ 216 w 356"/>
                <a:gd name="T69" fmla="*/ 179 h 352"/>
                <a:gd name="T70" fmla="*/ 320 w 356"/>
                <a:gd name="T71" fmla="*/ 212 h 352"/>
                <a:gd name="T72" fmla="*/ 216 w 356"/>
                <a:gd name="T73" fmla="*/ 228 h 352"/>
                <a:gd name="T74" fmla="*/ 320 w 356"/>
                <a:gd name="T75" fmla="*/ 248 h 352"/>
                <a:gd name="T76" fmla="*/ 216 w 356"/>
                <a:gd name="T77" fmla="*/ 264 h 352"/>
                <a:gd name="T78" fmla="*/ 348 w 356"/>
                <a:gd name="T79" fmla="*/ 300 h 352"/>
                <a:gd name="T80" fmla="*/ 356 w 356"/>
                <a:gd name="T81" fmla="*/ 60 h 352"/>
                <a:gd name="T82" fmla="*/ 252 w 356"/>
                <a:gd name="T83" fmla="*/ 132 h 352"/>
                <a:gd name="T84" fmla="*/ 300 w 356"/>
                <a:gd name="T85" fmla="*/ 13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6" h="352">
                  <a:moveTo>
                    <a:pt x="122" y="142"/>
                  </a:moveTo>
                  <a:cubicBezTo>
                    <a:pt x="121" y="139"/>
                    <a:pt x="120" y="137"/>
                    <a:pt x="118" y="135"/>
                  </a:cubicBezTo>
                  <a:cubicBezTo>
                    <a:pt x="116" y="133"/>
                    <a:pt x="114" y="132"/>
                    <a:pt x="111" y="131"/>
                  </a:cubicBezTo>
                  <a:cubicBezTo>
                    <a:pt x="109" y="130"/>
                    <a:pt x="105" y="130"/>
                    <a:pt x="102" y="130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2" y="171"/>
                    <a:pt x="92" y="171"/>
                    <a:pt x="92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105" y="173"/>
                    <a:pt x="109" y="173"/>
                    <a:pt x="111" y="172"/>
                  </a:cubicBezTo>
                  <a:cubicBezTo>
                    <a:pt x="114" y="171"/>
                    <a:pt x="116" y="170"/>
                    <a:pt x="118" y="168"/>
                  </a:cubicBezTo>
                  <a:cubicBezTo>
                    <a:pt x="120" y="166"/>
                    <a:pt x="121" y="164"/>
                    <a:pt x="122" y="161"/>
                  </a:cubicBezTo>
                  <a:cubicBezTo>
                    <a:pt x="123" y="158"/>
                    <a:pt x="123" y="155"/>
                    <a:pt x="123" y="151"/>
                  </a:cubicBezTo>
                  <a:cubicBezTo>
                    <a:pt x="123" y="147"/>
                    <a:pt x="123" y="144"/>
                    <a:pt x="122" y="142"/>
                  </a:cubicBezTo>
                  <a:close/>
                  <a:moveTo>
                    <a:pt x="0" y="36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208" y="352"/>
                    <a:pt x="208" y="352"/>
                    <a:pt x="208" y="352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0" y="36"/>
                  </a:lnTo>
                  <a:close/>
                  <a:moveTo>
                    <a:pt x="152" y="159"/>
                  </a:moveTo>
                  <a:cubicBezTo>
                    <a:pt x="151" y="163"/>
                    <a:pt x="150" y="166"/>
                    <a:pt x="149" y="169"/>
                  </a:cubicBezTo>
                  <a:cubicBezTo>
                    <a:pt x="148" y="172"/>
                    <a:pt x="147" y="174"/>
                    <a:pt x="145" y="177"/>
                  </a:cubicBezTo>
                  <a:cubicBezTo>
                    <a:pt x="144" y="179"/>
                    <a:pt x="142" y="182"/>
                    <a:pt x="140" y="184"/>
                  </a:cubicBezTo>
                  <a:cubicBezTo>
                    <a:pt x="137" y="186"/>
                    <a:pt x="135" y="188"/>
                    <a:pt x="132" y="190"/>
                  </a:cubicBezTo>
                  <a:cubicBezTo>
                    <a:pt x="130" y="192"/>
                    <a:pt x="127" y="193"/>
                    <a:pt x="124" y="194"/>
                  </a:cubicBezTo>
                  <a:cubicBezTo>
                    <a:pt x="121" y="195"/>
                    <a:pt x="118" y="196"/>
                    <a:pt x="115" y="197"/>
                  </a:cubicBezTo>
                  <a:cubicBezTo>
                    <a:pt x="111" y="197"/>
                    <a:pt x="108" y="197"/>
                    <a:pt x="104" y="197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2" y="244"/>
                    <a:pt x="92" y="244"/>
                    <a:pt x="92" y="244"/>
                  </a:cubicBezTo>
                  <a:cubicBezTo>
                    <a:pt x="68" y="243"/>
                    <a:pt x="68" y="243"/>
                    <a:pt x="68" y="243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14" y="105"/>
                    <a:pt x="121" y="106"/>
                    <a:pt x="126" y="107"/>
                  </a:cubicBezTo>
                  <a:cubicBezTo>
                    <a:pt x="132" y="109"/>
                    <a:pt x="137" y="111"/>
                    <a:pt x="141" y="115"/>
                  </a:cubicBezTo>
                  <a:cubicBezTo>
                    <a:pt x="145" y="119"/>
                    <a:pt x="148" y="123"/>
                    <a:pt x="150" y="129"/>
                  </a:cubicBezTo>
                  <a:cubicBezTo>
                    <a:pt x="152" y="135"/>
                    <a:pt x="153" y="142"/>
                    <a:pt x="153" y="149"/>
                  </a:cubicBezTo>
                  <a:cubicBezTo>
                    <a:pt x="153" y="153"/>
                    <a:pt x="152" y="156"/>
                    <a:pt x="152" y="159"/>
                  </a:cubicBezTo>
                  <a:close/>
                  <a:moveTo>
                    <a:pt x="118" y="135"/>
                  </a:moveTo>
                  <a:cubicBezTo>
                    <a:pt x="116" y="133"/>
                    <a:pt x="114" y="132"/>
                    <a:pt x="111" y="131"/>
                  </a:cubicBezTo>
                  <a:cubicBezTo>
                    <a:pt x="109" y="130"/>
                    <a:pt x="105" y="130"/>
                    <a:pt x="102" y="130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2" y="171"/>
                    <a:pt x="92" y="171"/>
                    <a:pt x="92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105" y="173"/>
                    <a:pt x="109" y="173"/>
                    <a:pt x="111" y="172"/>
                  </a:cubicBezTo>
                  <a:cubicBezTo>
                    <a:pt x="114" y="171"/>
                    <a:pt x="116" y="170"/>
                    <a:pt x="118" y="168"/>
                  </a:cubicBezTo>
                  <a:cubicBezTo>
                    <a:pt x="120" y="166"/>
                    <a:pt x="121" y="164"/>
                    <a:pt x="122" y="161"/>
                  </a:cubicBezTo>
                  <a:cubicBezTo>
                    <a:pt x="123" y="158"/>
                    <a:pt x="123" y="155"/>
                    <a:pt x="123" y="151"/>
                  </a:cubicBezTo>
                  <a:cubicBezTo>
                    <a:pt x="123" y="147"/>
                    <a:pt x="123" y="144"/>
                    <a:pt x="122" y="142"/>
                  </a:cubicBezTo>
                  <a:cubicBezTo>
                    <a:pt x="121" y="139"/>
                    <a:pt x="120" y="137"/>
                    <a:pt x="118" y="135"/>
                  </a:cubicBezTo>
                  <a:close/>
                  <a:moveTo>
                    <a:pt x="122" y="142"/>
                  </a:moveTo>
                  <a:cubicBezTo>
                    <a:pt x="121" y="139"/>
                    <a:pt x="120" y="137"/>
                    <a:pt x="118" y="135"/>
                  </a:cubicBezTo>
                  <a:cubicBezTo>
                    <a:pt x="116" y="133"/>
                    <a:pt x="114" y="132"/>
                    <a:pt x="111" y="131"/>
                  </a:cubicBezTo>
                  <a:cubicBezTo>
                    <a:pt x="109" y="130"/>
                    <a:pt x="105" y="130"/>
                    <a:pt x="102" y="130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2" y="171"/>
                    <a:pt x="92" y="171"/>
                    <a:pt x="92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105" y="173"/>
                    <a:pt x="109" y="173"/>
                    <a:pt x="111" y="172"/>
                  </a:cubicBezTo>
                  <a:cubicBezTo>
                    <a:pt x="114" y="171"/>
                    <a:pt x="116" y="170"/>
                    <a:pt x="118" y="168"/>
                  </a:cubicBezTo>
                  <a:cubicBezTo>
                    <a:pt x="120" y="166"/>
                    <a:pt x="121" y="164"/>
                    <a:pt x="122" y="161"/>
                  </a:cubicBezTo>
                  <a:cubicBezTo>
                    <a:pt x="123" y="158"/>
                    <a:pt x="123" y="155"/>
                    <a:pt x="123" y="151"/>
                  </a:cubicBezTo>
                  <a:cubicBezTo>
                    <a:pt x="123" y="147"/>
                    <a:pt x="123" y="144"/>
                    <a:pt x="122" y="142"/>
                  </a:cubicBezTo>
                  <a:close/>
                  <a:moveTo>
                    <a:pt x="348" y="52"/>
                  </a:moveTo>
                  <a:cubicBezTo>
                    <a:pt x="216" y="52"/>
                    <a:pt x="216" y="52"/>
                    <a:pt x="216" y="52"/>
                  </a:cubicBezTo>
                  <a:cubicBezTo>
                    <a:pt x="216" y="101"/>
                    <a:pt x="216" y="101"/>
                    <a:pt x="216" y="101"/>
                  </a:cubicBezTo>
                  <a:cubicBezTo>
                    <a:pt x="224" y="95"/>
                    <a:pt x="234" y="92"/>
                    <a:pt x="244" y="92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292" y="140"/>
                    <a:pt x="292" y="140"/>
                    <a:pt x="292" y="140"/>
                  </a:cubicBezTo>
                  <a:cubicBezTo>
                    <a:pt x="292" y="167"/>
                    <a:pt x="271" y="188"/>
                    <a:pt x="244" y="188"/>
                  </a:cubicBezTo>
                  <a:cubicBezTo>
                    <a:pt x="234" y="188"/>
                    <a:pt x="224" y="185"/>
                    <a:pt x="216" y="179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0" y="228"/>
                    <a:pt x="320" y="228"/>
                    <a:pt x="320" y="228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320" y="248"/>
                    <a:pt x="320" y="248"/>
                    <a:pt x="320" y="248"/>
                  </a:cubicBezTo>
                  <a:cubicBezTo>
                    <a:pt x="320" y="264"/>
                    <a:pt x="320" y="264"/>
                    <a:pt x="320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300"/>
                    <a:pt x="216" y="300"/>
                    <a:pt x="216" y="300"/>
                  </a:cubicBezTo>
                  <a:cubicBezTo>
                    <a:pt x="348" y="300"/>
                    <a:pt x="348" y="300"/>
                    <a:pt x="348" y="300"/>
                  </a:cubicBezTo>
                  <a:cubicBezTo>
                    <a:pt x="353" y="300"/>
                    <a:pt x="356" y="297"/>
                    <a:pt x="356" y="292"/>
                  </a:cubicBezTo>
                  <a:cubicBezTo>
                    <a:pt x="356" y="60"/>
                    <a:pt x="356" y="60"/>
                    <a:pt x="356" y="60"/>
                  </a:cubicBezTo>
                  <a:cubicBezTo>
                    <a:pt x="356" y="55"/>
                    <a:pt x="353" y="52"/>
                    <a:pt x="348" y="52"/>
                  </a:cubicBezTo>
                  <a:close/>
                  <a:moveTo>
                    <a:pt x="252" y="132"/>
                  </a:moveTo>
                  <a:cubicBezTo>
                    <a:pt x="252" y="84"/>
                    <a:pt x="252" y="84"/>
                    <a:pt x="252" y="84"/>
                  </a:cubicBezTo>
                  <a:cubicBezTo>
                    <a:pt x="279" y="84"/>
                    <a:pt x="300" y="105"/>
                    <a:pt x="300" y="132"/>
                  </a:cubicBezTo>
                  <a:lnTo>
                    <a:pt x="252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sp>
        <p:nvSpPr>
          <p:cNvPr id="23" name="TextBox 42"/>
          <p:cNvSpPr txBox="1"/>
          <p:nvPr/>
        </p:nvSpPr>
        <p:spPr>
          <a:xfrm>
            <a:off x="1528327" y="1513638"/>
            <a:ext cx="2740795" cy="572464"/>
          </a:xfrm>
          <a:prstGeom prst="rect">
            <a:avLst/>
          </a:prstGeom>
          <a:noFill/>
        </p:spPr>
        <p:txBody>
          <a:bodyPr wrap="square" lIns="182880" tIns="146304" rIns="182880" bIns="146304" rtlCol="0" anchor="t" anchorCtr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kern="0" dirty="0" smtClean="0">
                <a:gradFill>
                  <a:gsLst>
                    <a:gs pos="9565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 Light"/>
              </a:rPr>
              <a:t>Administración</a:t>
            </a:r>
            <a:endParaRPr kumimoji="0" lang="es-ES" sz="2400" b="1" i="0" u="none" strike="noStrike" kern="0" cap="none" spc="0" normalizeH="0" baseline="0" dirty="0">
              <a:ln>
                <a:noFill/>
              </a:ln>
              <a:gradFill>
                <a:gsLst>
                  <a:gs pos="9565">
                    <a:srgbClr val="FFFFFF"/>
                  </a:gs>
                  <a:gs pos="39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cs typeface="Segoe UI Light"/>
            </a:endParaRPr>
          </a:p>
        </p:txBody>
      </p:sp>
      <p:grpSp>
        <p:nvGrpSpPr>
          <p:cNvPr id="24" name="Group 40"/>
          <p:cNvGrpSpPr/>
          <p:nvPr/>
        </p:nvGrpSpPr>
        <p:grpSpPr>
          <a:xfrm>
            <a:off x="2259049" y="3178220"/>
            <a:ext cx="1279350" cy="1279350"/>
            <a:chOff x="3491332" y="3469069"/>
            <a:chExt cx="822960" cy="822960"/>
          </a:xfrm>
        </p:grpSpPr>
        <p:sp>
          <p:nvSpPr>
            <p:cNvPr id="25" name="Oval 41"/>
            <p:cNvSpPr>
              <a:spLocks noChangeAspect="1"/>
            </p:cNvSpPr>
            <p:nvPr/>
          </p:nvSpPr>
          <p:spPr bwMode="auto">
            <a:xfrm>
              <a:off x="3491332" y="3469069"/>
              <a:ext cx="822960" cy="822960"/>
            </a:xfrm>
            <a:prstGeom prst="ellipse">
              <a:avLst/>
            </a:prstGeom>
            <a:solidFill>
              <a:srgbClr val="D09500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40" tIns="91440" rIns="34294" bIns="34294" rtlCol="0" anchor="b" anchorCtr="0"/>
            <a:lstStyle/>
            <a:p>
              <a:pPr marL="0" marR="0" lvl="0" indent="0" algn="ctr" defTabSz="9324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4A0FF">
                    <a:lumMod val="75000"/>
                  </a:srgbClr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endParaRPr>
            </a:p>
          </p:txBody>
        </p:sp>
        <p:sp>
          <p:nvSpPr>
            <p:cNvPr id="26" name="Freeform 40"/>
            <p:cNvSpPr>
              <a:spLocks noEditPoints="1"/>
            </p:cNvSpPr>
            <p:nvPr/>
          </p:nvSpPr>
          <p:spPr bwMode="black">
            <a:xfrm>
              <a:off x="3661596" y="3636296"/>
              <a:ext cx="482432" cy="488507"/>
            </a:xfrm>
            <a:custGeom>
              <a:avLst/>
              <a:gdLst>
                <a:gd name="T0" fmla="*/ 189 w 296"/>
                <a:gd name="T1" fmla="*/ 136 h 300"/>
                <a:gd name="T2" fmla="*/ 202 w 296"/>
                <a:gd name="T3" fmla="*/ 132 h 300"/>
                <a:gd name="T4" fmla="*/ 206 w 296"/>
                <a:gd name="T5" fmla="*/ 128 h 300"/>
                <a:gd name="T6" fmla="*/ 210 w 296"/>
                <a:gd name="T7" fmla="*/ 116 h 300"/>
                <a:gd name="T8" fmla="*/ 214 w 296"/>
                <a:gd name="T9" fmla="*/ 120 h 300"/>
                <a:gd name="T10" fmla="*/ 227 w 296"/>
                <a:gd name="T11" fmla="*/ 99 h 300"/>
                <a:gd name="T12" fmla="*/ 185 w 296"/>
                <a:gd name="T13" fmla="*/ 205 h 300"/>
                <a:gd name="T14" fmla="*/ 189 w 296"/>
                <a:gd name="T15" fmla="*/ 210 h 300"/>
                <a:gd name="T16" fmla="*/ 202 w 296"/>
                <a:gd name="T17" fmla="*/ 214 h 300"/>
                <a:gd name="T18" fmla="*/ 197 w 296"/>
                <a:gd name="T19" fmla="*/ 218 h 300"/>
                <a:gd name="T20" fmla="*/ 218 w 296"/>
                <a:gd name="T21" fmla="*/ 230 h 300"/>
                <a:gd name="T22" fmla="*/ 222 w 296"/>
                <a:gd name="T23" fmla="*/ 243 h 300"/>
                <a:gd name="T24" fmla="*/ 227 w 296"/>
                <a:gd name="T25" fmla="*/ 247 h 300"/>
                <a:gd name="T26" fmla="*/ 111 w 296"/>
                <a:gd name="T27" fmla="*/ 205 h 300"/>
                <a:gd name="T28" fmla="*/ 107 w 296"/>
                <a:gd name="T29" fmla="*/ 201 h 300"/>
                <a:gd name="T30" fmla="*/ 94 w 296"/>
                <a:gd name="T31" fmla="*/ 222 h 300"/>
                <a:gd name="T32" fmla="*/ 82 w 296"/>
                <a:gd name="T33" fmla="*/ 226 h 300"/>
                <a:gd name="T34" fmla="*/ 77 w 296"/>
                <a:gd name="T35" fmla="*/ 230 h 300"/>
                <a:gd name="T36" fmla="*/ 73 w 296"/>
                <a:gd name="T37" fmla="*/ 243 h 300"/>
                <a:gd name="T38" fmla="*/ 69 w 296"/>
                <a:gd name="T39" fmla="*/ 239 h 300"/>
                <a:gd name="T40" fmla="*/ 102 w 296"/>
                <a:gd name="T41" fmla="*/ 141 h 300"/>
                <a:gd name="T42" fmla="*/ 98 w 296"/>
                <a:gd name="T43" fmla="*/ 128 h 300"/>
                <a:gd name="T44" fmla="*/ 94 w 296"/>
                <a:gd name="T45" fmla="*/ 124 h 300"/>
                <a:gd name="T46" fmla="*/ 82 w 296"/>
                <a:gd name="T47" fmla="*/ 120 h 300"/>
                <a:gd name="T48" fmla="*/ 86 w 296"/>
                <a:gd name="T49" fmla="*/ 116 h 300"/>
                <a:gd name="T50" fmla="*/ 65 w 296"/>
                <a:gd name="T51" fmla="*/ 103 h 300"/>
                <a:gd name="T52" fmla="*/ 72 w 296"/>
                <a:gd name="T53" fmla="*/ 64 h 300"/>
                <a:gd name="T54" fmla="*/ 5 w 296"/>
                <a:gd name="T55" fmla="*/ 89 h 300"/>
                <a:gd name="T56" fmla="*/ 23 w 296"/>
                <a:gd name="T57" fmla="*/ 48 h 300"/>
                <a:gd name="T58" fmla="*/ 72 w 296"/>
                <a:gd name="T59" fmla="*/ 64 h 300"/>
                <a:gd name="T60" fmla="*/ 36 w 296"/>
                <a:gd name="T61" fmla="*/ 0 h 300"/>
                <a:gd name="T62" fmla="*/ 296 w 296"/>
                <a:gd name="T63" fmla="*/ 64 h 300"/>
                <a:gd name="T64" fmla="*/ 229 w 296"/>
                <a:gd name="T65" fmla="*/ 89 h 300"/>
                <a:gd name="T66" fmla="*/ 247 w 296"/>
                <a:gd name="T67" fmla="*/ 48 h 300"/>
                <a:gd name="T68" fmla="*/ 296 w 296"/>
                <a:gd name="T69" fmla="*/ 64 h 300"/>
                <a:gd name="T70" fmla="*/ 260 w 296"/>
                <a:gd name="T71" fmla="*/ 0 h 300"/>
                <a:gd name="T72" fmla="*/ 296 w 296"/>
                <a:gd name="T73" fmla="*/ 275 h 300"/>
                <a:gd name="T74" fmla="*/ 229 w 296"/>
                <a:gd name="T75" fmla="*/ 300 h 300"/>
                <a:gd name="T76" fmla="*/ 247 w 296"/>
                <a:gd name="T77" fmla="*/ 259 h 300"/>
                <a:gd name="T78" fmla="*/ 296 w 296"/>
                <a:gd name="T79" fmla="*/ 275 h 300"/>
                <a:gd name="T80" fmla="*/ 260 w 296"/>
                <a:gd name="T81" fmla="*/ 211 h 300"/>
                <a:gd name="T82" fmla="*/ 72 w 296"/>
                <a:gd name="T83" fmla="*/ 275 h 300"/>
                <a:gd name="T84" fmla="*/ 5 w 296"/>
                <a:gd name="T85" fmla="*/ 300 h 300"/>
                <a:gd name="T86" fmla="*/ 23 w 296"/>
                <a:gd name="T87" fmla="*/ 259 h 300"/>
                <a:gd name="T88" fmla="*/ 72 w 296"/>
                <a:gd name="T89" fmla="*/ 275 h 300"/>
                <a:gd name="T90" fmla="*/ 36 w 296"/>
                <a:gd name="T91" fmla="*/ 211 h 300"/>
                <a:gd name="T92" fmla="*/ 125 w 296"/>
                <a:gd name="T93" fmla="*/ 116 h 300"/>
                <a:gd name="T94" fmla="*/ 147 w 296"/>
                <a:gd name="T95" fmla="*/ 145 h 300"/>
                <a:gd name="T96" fmla="*/ 150 w 296"/>
                <a:gd name="T97" fmla="*/ 176 h 300"/>
                <a:gd name="T98" fmla="*/ 190 w 296"/>
                <a:gd name="T99" fmla="*/ 164 h 300"/>
                <a:gd name="T100" fmla="*/ 110 w 296"/>
                <a:gd name="T101" fmla="*/ 194 h 300"/>
                <a:gd name="T102" fmla="*/ 131 w 296"/>
                <a:gd name="T103" fmla="*/ 145 h 300"/>
                <a:gd name="T104" fmla="*/ 145 w 296"/>
                <a:gd name="T105" fmla="*/ 156 h 300"/>
                <a:gd name="T106" fmla="*/ 144 w 296"/>
                <a:gd name="T107" fmla="*/ 150 h 300"/>
                <a:gd name="T108" fmla="*/ 147 w 296"/>
                <a:gd name="T109" fmla="*/ 150 h 300"/>
                <a:gd name="T110" fmla="*/ 149 w 296"/>
                <a:gd name="T111" fmla="*/ 15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6" h="300">
                  <a:moveTo>
                    <a:pt x="189" y="145"/>
                  </a:moveTo>
                  <a:cubicBezTo>
                    <a:pt x="185" y="141"/>
                    <a:pt x="185" y="141"/>
                    <a:pt x="185" y="141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89" y="145"/>
                    <a:pt x="189" y="145"/>
                    <a:pt x="189" y="145"/>
                  </a:cubicBezTo>
                  <a:close/>
                  <a:moveTo>
                    <a:pt x="202" y="132"/>
                  </a:moveTo>
                  <a:cubicBezTo>
                    <a:pt x="197" y="128"/>
                    <a:pt x="197" y="128"/>
                    <a:pt x="197" y="128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2" y="132"/>
                    <a:pt x="202" y="132"/>
                    <a:pt x="202" y="132"/>
                  </a:cubicBezTo>
                  <a:close/>
                  <a:moveTo>
                    <a:pt x="214" y="120"/>
                  </a:moveTo>
                  <a:cubicBezTo>
                    <a:pt x="210" y="116"/>
                    <a:pt x="210" y="116"/>
                    <a:pt x="210" y="116"/>
                  </a:cubicBezTo>
                  <a:cubicBezTo>
                    <a:pt x="214" y="111"/>
                    <a:pt x="214" y="111"/>
                    <a:pt x="214" y="111"/>
                  </a:cubicBezTo>
                  <a:cubicBezTo>
                    <a:pt x="218" y="116"/>
                    <a:pt x="218" y="116"/>
                    <a:pt x="218" y="116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27" y="107"/>
                  </a:moveTo>
                  <a:cubicBezTo>
                    <a:pt x="222" y="103"/>
                    <a:pt x="222" y="103"/>
                    <a:pt x="222" y="103"/>
                  </a:cubicBezTo>
                  <a:cubicBezTo>
                    <a:pt x="227" y="99"/>
                    <a:pt x="227" y="99"/>
                    <a:pt x="227" y="99"/>
                  </a:cubicBezTo>
                  <a:cubicBezTo>
                    <a:pt x="231" y="103"/>
                    <a:pt x="231" y="103"/>
                    <a:pt x="231" y="103"/>
                  </a:cubicBezTo>
                  <a:cubicBezTo>
                    <a:pt x="227" y="107"/>
                    <a:pt x="227" y="107"/>
                    <a:pt x="227" y="107"/>
                  </a:cubicBezTo>
                  <a:close/>
                  <a:moveTo>
                    <a:pt x="185" y="205"/>
                  </a:moveTo>
                  <a:cubicBezTo>
                    <a:pt x="189" y="201"/>
                    <a:pt x="189" y="201"/>
                    <a:pt x="189" y="201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85" y="205"/>
                    <a:pt x="185" y="205"/>
                    <a:pt x="185" y="205"/>
                  </a:cubicBezTo>
                  <a:close/>
                  <a:moveTo>
                    <a:pt x="197" y="218"/>
                  </a:moveTo>
                  <a:cubicBezTo>
                    <a:pt x="202" y="214"/>
                    <a:pt x="202" y="214"/>
                    <a:pt x="202" y="214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2" y="222"/>
                    <a:pt x="202" y="222"/>
                    <a:pt x="202" y="222"/>
                  </a:cubicBezTo>
                  <a:cubicBezTo>
                    <a:pt x="197" y="218"/>
                    <a:pt x="197" y="218"/>
                    <a:pt x="197" y="218"/>
                  </a:cubicBezTo>
                  <a:close/>
                  <a:moveTo>
                    <a:pt x="210" y="230"/>
                  </a:moveTo>
                  <a:cubicBezTo>
                    <a:pt x="214" y="226"/>
                    <a:pt x="214" y="226"/>
                    <a:pt x="214" y="226"/>
                  </a:cubicBezTo>
                  <a:cubicBezTo>
                    <a:pt x="218" y="230"/>
                    <a:pt x="218" y="230"/>
                    <a:pt x="218" y="230"/>
                  </a:cubicBezTo>
                  <a:cubicBezTo>
                    <a:pt x="214" y="235"/>
                    <a:pt x="214" y="235"/>
                    <a:pt x="214" y="235"/>
                  </a:cubicBezTo>
                  <a:cubicBezTo>
                    <a:pt x="210" y="230"/>
                    <a:pt x="210" y="230"/>
                    <a:pt x="210" y="230"/>
                  </a:cubicBezTo>
                  <a:close/>
                  <a:moveTo>
                    <a:pt x="222" y="243"/>
                  </a:moveTo>
                  <a:cubicBezTo>
                    <a:pt x="227" y="239"/>
                    <a:pt x="227" y="239"/>
                    <a:pt x="227" y="239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2" y="243"/>
                    <a:pt x="222" y="243"/>
                    <a:pt x="222" y="243"/>
                  </a:cubicBezTo>
                  <a:close/>
                  <a:moveTo>
                    <a:pt x="107" y="201"/>
                  </a:moveTo>
                  <a:cubicBezTo>
                    <a:pt x="111" y="205"/>
                    <a:pt x="111" y="205"/>
                    <a:pt x="111" y="205"/>
                  </a:cubicBezTo>
                  <a:cubicBezTo>
                    <a:pt x="107" y="210"/>
                    <a:pt x="107" y="210"/>
                    <a:pt x="107" y="210"/>
                  </a:cubicBezTo>
                  <a:cubicBezTo>
                    <a:pt x="102" y="205"/>
                    <a:pt x="102" y="205"/>
                    <a:pt x="102" y="205"/>
                  </a:cubicBezTo>
                  <a:cubicBezTo>
                    <a:pt x="107" y="201"/>
                    <a:pt x="107" y="201"/>
                    <a:pt x="107" y="201"/>
                  </a:cubicBezTo>
                  <a:close/>
                  <a:moveTo>
                    <a:pt x="94" y="214"/>
                  </a:moveTo>
                  <a:cubicBezTo>
                    <a:pt x="98" y="218"/>
                    <a:pt x="98" y="218"/>
                    <a:pt x="98" y="218"/>
                  </a:cubicBezTo>
                  <a:cubicBezTo>
                    <a:pt x="94" y="222"/>
                    <a:pt x="94" y="222"/>
                    <a:pt x="94" y="222"/>
                  </a:cubicBezTo>
                  <a:cubicBezTo>
                    <a:pt x="90" y="218"/>
                    <a:pt x="90" y="218"/>
                    <a:pt x="90" y="218"/>
                  </a:cubicBezTo>
                  <a:cubicBezTo>
                    <a:pt x="94" y="214"/>
                    <a:pt x="94" y="214"/>
                    <a:pt x="94" y="214"/>
                  </a:cubicBezTo>
                  <a:close/>
                  <a:moveTo>
                    <a:pt x="82" y="226"/>
                  </a:moveTo>
                  <a:cubicBezTo>
                    <a:pt x="86" y="230"/>
                    <a:pt x="86" y="230"/>
                    <a:pt x="86" y="230"/>
                  </a:cubicBezTo>
                  <a:cubicBezTo>
                    <a:pt x="82" y="235"/>
                    <a:pt x="82" y="235"/>
                    <a:pt x="82" y="235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82" y="226"/>
                    <a:pt x="82" y="226"/>
                    <a:pt x="82" y="226"/>
                  </a:cubicBezTo>
                  <a:close/>
                  <a:moveTo>
                    <a:pt x="69" y="239"/>
                  </a:moveTo>
                  <a:cubicBezTo>
                    <a:pt x="73" y="243"/>
                    <a:pt x="73" y="243"/>
                    <a:pt x="73" y="243"/>
                  </a:cubicBezTo>
                  <a:cubicBezTo>
                    <a:pt x="69" y="247"/>
                    <a:pt x="69" y="247"/>
                    <a:pt x="69" y="247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9" y="239"/>
                    <a:pt x="69" y="239"/>
                    <a:pt x="69" y="239"/>
                  </a:cubicBezTo>
                  <a:close/>
                  <a:moveTo>
                    <a:pt x="111" y="141"/>
                  </a:moveTo>
                  <a:cubicBezTo>
                    <a:pt x="107" y="145"/>
                    <a:pt x="107" y="145"/>
                    <a:pt x="107" y="145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11" y="141"/>
                    <a:pt x="111" y="141"/>
                    <a:pt x="111" y="141"/>
                  </a:cubicBezTo>
                  <a:close/>
                  <a:moveTo>
                    <a:pt x="98" y="128"/>
                  </a:moveTo>
                  <a:cubicBezTo>
                    <a:pt x="94" y="132"/>
                    <a:pt x="94" y="132"/>
                    <a:pt x="94" y="132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8" y="128"/>
                    <a:pt x="98" y="128"/>
                    <a:pt x="98" y="128"/>
                  </a:cubicBezTo>
                  <a:close/>
                  <a:moveTo>
                    <a:pt x="86" y="116"/>
                  </a:moveTo>
                  <a:cubicBezTo>
                    <a:pt x="82" y="120"/>
                    <a:pt x="82" y="120"/>
                    <a:pt x="82" y="120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6" y="116"/>
                    <a:pt x="86" y="116"/>
                    <a:pt x="86" y="116"/>
                  </a:cubicBezTo>
                  <a:close/>
                  <a:moveTo>
                    <a:pt x="73" y="103"/>
                  </a:moveTo>
                  <a:cubicBezTo>
                    <a:pt x="69" y="107"/>
                    <a:pt x="69" y="107"/>
                    <a:pt x="69" y="107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9" y="99"/>
                    <a:pt x="69" y="99"/>
                    <a:pt x="69" y="99"/>
                  </a:cubicBezTo>
                  <a:cubicBezTo>
                    <a:pt x="73" y="103"/>
                    <a:pt x="73" y="103"/>
                    <a:pt x="73" y="103"/>
                  </a:cubicBezTo>
                  <a:close/>
                  <a:moveTo>
                    <a:pt x="72" y="64"/>
                  </a:moveTo>
                  <a:cubicBezTo>
                    <a:pt x="72" y="74"/>
                    <a:pt x="72" y="74"/>
                    <a:pt x="72" y="74"/>
                  </a:cubicBezTo>
                  <a:cubicBezTo>
                    <a:pt x="72" y="89"/>
                    <a:pt x="72" y="89"/>
                    <a:pt x="6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0" y="89"/>
                    <a:pt x="0" y="89"/>
                    <a:pt x="0" y="7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3"/>
                    <a:pt x="12" y="51"/>
                    <a:pt x="23" y="48"/>
                  </a:cubicBezTo>
                  <a:cubicBezTo>
                    <a:pt x="27" y="52"/>
                    <a:pt x="32" y="54"/>
                    <a:pt x="36" y="54"/>
                  </a:cubicBezTo>
                  <a:cubicBezTo>
                    <a:pt x="40" y="54"/>
                    <a:pt x="45" y="52"/>
                    <a:pt x="49" y="48"/>
                  </a:cubicBezTo>
                  <a:cubicBezTo>
                    <a:pt x="59" y="51"/>
                    <a:pt x="72" y="53"/>
                    <a:pt x="72" y="64"/>
                  </a:cubicBezTo>
                  <a:close/>
                  <a:moveTo>
                    <a:pt x="36" y="48"/>
                  </a:moveTo>
                  <a:cubicBezTo>
                    <a:pt x="42" y="48"/>
                    <a:pt x="54" y="37"/>
                    <a:pt x="54" y="24"/>
                  </a:cubicBezTo>
                  <a:cubicBezTo>
                    <a:pt x="54" y="11"/>
                    <a:pt x="49" y="0"/>
                    <a:pt x="36" y="0"/>
                  </a:cubicBezTo>
                  <a:cubicBezTo>
                    <a:pt x="23" y="0"/>
                    <a:pt x="18" y="11"/>
                    <a:pt x="18" y="24"/>
                  </a:cubicBezTo>
                  <a:cubicBezTo>
                    <a:pt x="18" y="37"/>
                    <a:pt x="30" y="48"/>
                    <a:pt x="36" y="48"/>
                  </a:cubicBezTo>
                  <a:close/>
                  <a:moveTo>
                    <a:pt x="296" y="64"/>
                  </a:moveTo>
                  <a:cubicBezTo>
                    <a:pt x="296" y="74"/>
                    <a:pt x="296" y="74"/>
                    <a:pt x="296" y="74"/>
                  </a:cubicBezTo>
                  <a:cubicBezTo>
                    <a:pt x="296" y="89"/>
                    <a:pt x="296" y="89"/>
                    <a:pt x="290" y="89"/>
                  </a:cubicBezTo>
                  <a:cubicBezTo>
                    <a:pt x="229" y="89"/>
                    <a:pt x="229" y="89"/>
                    <a:pt x="229" y="89"/>
                  </a:cubicBezTo>
                  <a:cubicBezTo>
                    <a:pt x="224" y="89"/>
                    <a:pt x="224" y="89"/>
                    <a:pt x="224" y="74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4" y="53"/>
                    <a:pt x="236" y="51"/>
                    <a:pt x="247" y="48"/>
                  </a:cubicBezTo>
                  <a:cubicBezTo>
                    <a:pt x="251" y="52"/>
                    <a:pt x="256" y="54"/>
                    <a:pt x="260" y="54"/>
                  </a:cubicBezTo>
                  <a:cubicBezTo>
                    <a:pt x="263" y="54"/>
                    <a:pt x="268" y="52"/>
                    <a:pt x="273" y="48"/>
                  </a:cubicBezTo>
                  <a:cubicBezTo>
                    <a:pt x="283" y="51"/>
                    <a:pt x="296" y="53"/>
                    <a:pt x="296" y="64"/>
                  </a:cubicBezTo>
                  <a:close/>
                  <a:moveTo>
                    <a:pt x="260" y="48"/>
                  </a:moveTo>
                  <a:cubicBezTo>
                    <a:pt x="266" y="48"/>
                    <a:pt x="278" y="37"/>
                    <a:pt x="278" y="24"/>
                  </a:cubicBezTo>
                  <a:cubicBezTo>
                    <a:pt x="278" y="11"/>
                    <a:pt x="273" y="0"/>
                    <a:pt x="260" y="0"/>
                  </a:cubicBezTo>
                  <a:cubicBezTo>
                    <a:pt x="246" y="0"/>
                    <a:pt x="241" y="11"/>
                    <a:pt x="241" y="24"/>
                  </a:cubicBezTo>
                  <a:cubicBezTo>
                    <a:pt x="241" y="37"/>
                    <a:pt x="254" y="48"/>
                    <a:pt x="260" y="48"/>
                  </a:cubicBezTo>
                  <a:close/>
                  <a:moveTo>
                    <a:pt x="296" y="275"/>
                  </a:moveTo>
                  <a:cubicBezTo>
                    <a:pt x="296" y="285"/>
                    <a:pt x="296" y="285"/>
                    <a:pt x="296" y="285"/>
                  </a:cubicBezTo>
                  <a:cubicBezTo>
                    <a:pt x="296" y="300"/>
                    <a:pt x="296" y="300"/>
                    <a:pt x="290" y="300"/>
                  </a:cubicBezTo>
                  <a:cubicBezTo>
                    <a:pt x="229" y="300"/>
                    <a:pt x="229" y="300"/>
                    <a:pt x="229" y="300"/>
                  </a:cubicBezTo>
                  <a:cubicBezTo>
                    <a:pt x="224" y="300"/>
                    <a:pt x="224" y="300"/>
                    <a:pt x="224" y="285"/>
                  </a:cubicBezTo>
                  <a:cubicBezTo>
                    <a:pt x="224" y="275"/>
                    <a:pt x="224" y="275"/>
                    <a:pt x="224" y="275"/>
                  </a:cubicBezTo>
                  <a:cubicBezTo>
                    <a:pt x="224" y="264"/>
                    <a:pt x="236" y="263"/>
                    <a:pt x="247" y="259"/>
                  </a:cubicBezTo>
                  <a:cubicBezTo>
                    <a:pt x="251" y="263"/>
                    <a:pt x="256" y="265"/>
                    <a:pt x="260" y="265"/>
                  </a:cubicBezTo>
                  <a:cubicBezTo>
                    <a:pt x="264" y="265"/>
                    <a:pt x="268" y="263"/>
                    <a:pt x="273" y="259"/>
                  </a:cubicBezTo>
                  <a:cubicBezTo>
                    <a:pt x="283" y="263"/>
                    <a:pt x="296" y="264"/>
                    <a:pt x="296" y="275"/>
                  </a:cubicBezTo>
                  <a:close/>
                  <a:moveTo>
                    <a:pt x="260" y="259"/>
                  </a:moveTo>
                  <a:cubicBezTo>
                    <a:pt x="266" y="259"/>
                    <a:pt x="278" y="248"/>
                    <a:pt x="278" y="235"/>
                  </a:cubicBezTo>
                  <a:cubicBezTo>
                    <a:pt x="278" y="222"/>
                    <a:pt x="273" y="211"/>
                    <a:pt x="260" y="211"/>
                  </a:cubicBezTo>
                  <a:cubicBezTo>
                    <a:pt x="246" y="211"/>
                    <a:pt x="241" y="222"/>
                    <a:pt x="241" y="235"/>
                  </a:cubicBezTo>
                  <a:cubicBezTo>
                    <a:pt x="241" y="248"/>
                    <a:pt x="254" y="259"/>
                    <a:pt x="260" y="259"/>
                  </a:cubicBezTo>
                  <a:close/>
                  <a:moveTo>
                    <a:pt x="72" y="275"/>
                  </a:moveTo>
                  <a:cubicBezTo>
                    <a:pt x="72" y="285"/>
                    <a:pt x="72" y="285"/>
                    <a:pt x="72" y="285"/>
                  </a:cubicBezTo>
                  <a:cubicBezTo>
                    <a:pt x="72" y="300"/>
                    <a:pt x="72" y="300"/>
                    <a:pt x="67" y="300"/>
                  </a:cubicBezTo>
                  <a:cubicBezTo>
                    <a:pt x="5" y="300"/>
                    <a:pt x="5" y="300"/>
                    <a:pt x="5" y="300"/>
                  </a:cubicBezTo>
                  <a:cubicBezTo>
                    <a:pt x="0" y="300"/>
                    <a:pt x="0" y="300"/>
                    <a:pt x="0" y="28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64"/>
                    <a:pt x="12" y="263"/>
                    <a:pt x="23" y="259"/>
                  </a:cubicBezTo>
                  <a:cubicBezTo>
                    <a:pt x="27" y="263"/>
                    <a:pt x="32" y="265"/>
                    <a:pt x="36" y="265"/>
                  </a:cubicBezTo>
                  <a:cubicBezTo>
                    <a:pt x="40" y="265"/>
                    <a:pt x="45" y="263"/>
                    <a:pt x="49" y="259"/>
                  </a:cubicBezTo>
                  <a:cubicBezTo>
                    <a:pt x="59" y="263"/>
                    <a:pt x="72" y="264"/>
                    <a:pt x="72" y="275"/>
                  </a:cubicBezTo>
                  <a:close/>
                  <a:moveTo>
                    <a:pt x="36" y="259"/>
                  </a:moveTo>
                  <a:cubicBezTo>
                    <a:pt x="42" y="259"/>
                    <a:pt x="54" y="248"/>
                    <a:pt x="54" y="235"/>
                  </a:cubicBezTo>
                  <a:cubicBezTo>
                    <a:pt x="54" y="222"/>
                    <a:pt x="49" y="211"/>
                    <a:pt x="36" y="211"/>
                  </a:cubicBezTo>
                  <a:cubicBezTo>
                    <a:pt x="23" y="211"/>
                    <a:pt x="18" y="222"/>
                    <a:pt x="18" y="235"/>
                  </a:cubicBezTo>
                  <a:cubicBezTo>
                    <a:pt x="18" y="248"/>
                    <a:pt x="30" y="259"/>
                    <a:pt x="36" y="259"/>
                  </a:cubicBezTo>
                  <a:close/>
                  <a:moveTo>
                    <a:pt x="125" y="116"/>
                  </a:moveTo>
                  <a:cubicBezTo>
                    <a:pt x="125" y="100"/>
                    <a:pt x="131" y="87"/>
                    <a:pt x="147" y="87"/>
                  </a:cubicBezTo>
                  <a:cubicBezTo>
                    <a:pt x="163" y="87"/>
                    <a:pt x="169" y="100"/>
                    <a:pt x="169" y="116"/>
                  </a:cubicBezTo>
                  <a:cubicBezTo>
                    <a:pt x="169" y="132"/>
                    <a:pt x="154" y="145"/>
                    <a:pt x="147" y="145"/>
                  </a:cubicBezTo>
                  <a:cubicBezTo>
                    <a:pt x="140" y="145"/>
                    <a:pt x="125" y="132"/>
                    <a:pt x="125" y="116"/>
                  </a:cubicBezTo>
                  <a:close/>
                  <a:moveTo>
                    <a:pt x="148" y="156"/>
                  </a:moveTo>
                  <a:cubicBezTo>
                    <a:pt x="150" y="176"/>
                    <a:pt x="150" y="176"/>
                    <a:pt x="150" y="176"/>
                  </a:cubicBezTo>
                  <a:cubicBezTo>
                    <a:pt x="153" y="168"/>
                    <a:pt x="155" y="159"/>
                    <a:pt x="159" y="151"/>
                  </a:cubicBezTo>
                  <a:cubicBezTo>
                    <a:pt x="159" y="150"/>
                    <a:pt x="159" y="150"/>
                    <a:pt x="162" y="145"/>
                  </a:cubicBezTo>
                  <a:cubicBezTo>
                    <a:pt x="174" y="149"/>
                    <a:pt x="190" y="151"/>
                    <a:pt x="190" y="164"/>
                  </a:cubicBezTo>
                  <a:cubicBezTo>
                    <a:pt x="190" y="176"/>
                    <a:pt x="190" y="176"/>
                    <a:pt x="190" y="176"/>
                  </a:cubicBezTo>
                  <a:cubicBezTo>
                    <a:pt x="190" y="194"/>
                    <a:pt x="190" y="194"/>
                    <a:pt x="183" y="194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04" y="194"/>
                    <a:pt x="104" y="194"/>
                    <a:pt x="104" y="176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51"/>
                    <a:pt x="118" y="149"/>
                    <a:pt x="131" y="145"/>
                  </a:cubicBezTo>
                  <a:cubicBezTo>
                    <a:pt x="134" y="150"/>
                    <a:pt x="134" y="150"/>
                    <a:pt x="135" y="151"/>
                  </a:cubicBezTo>
                  <a:cubicBezTo>
                    <a:pt x="138" y="159"/>
                    <a:pt x="141" y="168"/>
                    <a:pt x="143" y="176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4" y="150"/>
                    <a:pt x="144" y="150"/>
                    <a:pt x="144" y="150"/>
                  </a:cubicBezTo>
                  <a:cubicBezTo>
                    <a:pt x="145" y="150"/>
                    <a:pt x="145" y="150"/>
                    <a:pt x="146" y="150"/>
                  </a:cubicBezTo>
                  <a:cubicBezTo>
                    <a:pt x="146" y="150"/>
                    <a:pt x="146" y="150"/>
                    <a:pt x="147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49" y="155"/>
                    <a:pt x="149" y="155"/>
                    <a:pt x="149" y="155"/>
                  </a:cubicBezTo>
                  <a:lnTo>
                    <a:pt x="148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sp>
        <p:nvSpPr>
          <p:cNvPr id="27" name="TextBox 30"/>
          <p:cNvSpPr txBox="1"/>
          <p:nvPr/>
        </p:nvSpPr>
        <p:spPr>
          <a:xfrm>
            <a:off x="4533809" y="1513638"/>
            <a:ext cx="3130975" cy="480131"/>
          </a:xfrm>
          <a:prstGeom prst="rect">
            <a:avLst/>
          </a:prstGeom>
          <a:noFill/>
        </p:spPr>
        <p:txBody>
          <a:bodyPr wrap="square" lIns="182880" tIns="146304" rIns="182880" bIns="146304" rtlCol="0" anchor="t" anchorCtr="0">
            <a:no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gradFill>
                  <a:gsLst>
                    <a:gs pos="9565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s-ES" b="1" dirty="0" smtClean="0">
                <a:latin typeface="Segoe UI Light"/>
                <a:cs typeface="Segoe UI Light"/>
              </a:rPr>
              <a:t>Conversaciones</a:t>
            </a:r>
            <a:endParaRPr lang="es-ES" b="1" dirty="0">
              <a:latin typeface="Segoe UI Light"/>
              <a:cs typeface="Segoe UI Light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4833036" y="3767889"/>
            <a:ext cx="5467888" cy="0"/>
          </a:xfrm>
          <a:prstGeom prst="line">
            <a:avLst/>
          </a:prstGeom>
          <a:ln w="31750">
            <a:solidFill>
              <a:schemeClr val="bg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43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API REST para Grupos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¿Qué permite?</a:t>
            </a:r>
          </a:p>
          <a:p>
            <a:pPr lvl="1"/>
            <a:r>
              <a:rPr lang="es-ES" dirty="0" smtClean="0"/>
              <a:t>Crear soluciones verticales específicas</a:t>
            </a:r>
          </a:p>
          <a:p>
            <a:pPr lvl="1"/>
            <a:r>
              <a:rPr lang="es-ES" dirty="0" smtClean="0"/>
              <a:t>Conectar aplicaciones de línea de negocio con Grupos</a:t>
            </a:r>
          </a:p>
          <a:p>
            <a:r>
              <a:rPr lang="es-ES" dirty="0" smtClean="0"/>
              <a:t>Referencias:</a:t>
            </a:r>
          </a:p>
          <a:p>
            <a:pPr lvl="1"/>
            <a:r>
              <a:rPr lang="en-US" dirty="0">
                <a:hlinkClick r:id="rId3"/>
              </a:rPr>
              <a:t>Office 365 unified API overview</a:t>
            </a:r>
            <a:endParaRPr lang="en-US" dirty="0">
              <a:cs typeface="Segoe UI Light"/>
              <a:hlinkClick r:id="rId4"/>
            </a:endParaRPr>
          </a:p>
          <a:p>
            <a:pPr lvl="1"/>
            <a:r>
              <a:rPr lang="en-US" dirty="0">
                <a:cs typeface="Segoe UI Light"/>
                <a:hlinkClick r:id="rId4"/>
              </a:rPr>
              <a:t>Office 365 Groups REST API reference </a:t>
            </a:r>
            <a:endParaRPr lang="en-US" dirty="0">
              <a:cs typeface="Segoe UI Light"/>
            </a:endParaRPr>
          </a:p>
          <a:p>
            <a:pPr lvl="1"/>
            <a:r>
              <a:rPr lang="en-US" dirty="0">
                <a:cs typeface="Segoe UI Light"/>
                <a:hlinkClick r:id="rId5"/>
              </a:rPr>
              <a:t>Deep Dive into the Office 365 Groups API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282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Escenarios híbridos con Grupos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smtClean="0"/>
              <a:t>Los Grupos de Office 365 se crean y administran en </a:t>
            </a:r>
            <a:r>
              <a:rPr lang="es-ES" dirty="0" err="1" smtClean="0"/>
              <a:t>Azure</a:t>
            </a:r>
            <a:r>
              <a:rPr lang="es-ES" dirty="0" smtClean="0"/>
              <a:t> AD</a:t>
            </a:r>
          </a:p>
          <a:p>
            <a:r>
              <a:rPr lang="es-ES" dirty="0" err="1" smtClean="0"/>
              <a:t>Azure</a:t>
            </a:r>
            <a:r>
              <a:rPr lang="es-ES" dirty="0" smtClean="0"/>
              <a:t> AD </a:t>
            </a:r>
            <a:r>
              <a:rPr lang="es-ES" dirty="0" err="1" smtClean="0"/>
              <a:t>Connect</a:t>
            </a:r>
            <a:r>
              <a:rPr lang="es-ES" dirty="0" smtClean="0"/>
              <a:t> permite sincronizar Grupos con un DA </a:t>
            </a:r>
            <a:r>
              <a:rPr lang="es-ES" dirty="0" err="1" smtClean="0"/>
              <a:t>OnPremises</a:t>
            </a:r>
            <a:r>
              <a:rPr lang="es-ES" dirty="0" smtClean="0"/>
              <a:t> en Listas de Distribución:</a:t>
            </a:r>
          </a:p>
          <a:p>
            <a:pPr lvl="1"/>
            <a:r>
              <a:rPr lang="es-ES" dirty="0" smtClean="0"/>
              <a:t>Target </a:t>
            </a:r>
            <a:r>
              <a:rPr lang="es-ES" dirty="0" err="1" smtClean="0"/>
              <a:t>Address</a:t>
            </a:r>
            <a:r>
              <a:rPr lang="es-ES" dirty="0" smtClean="0"/>
              <a:t> – La dirección de servicio asignada al Grupo en </a:t>
            </a:r>
            <a:r>
              <a:rPr lang="es-ES" dirty="0" err="1" smtClean="0"/>
              <a:t>Azure</a:t>
            </a:r>
            <a:r>
              <a:rPr lang="es-ES" dirty="0" smtClean="0"/>
              <a:t> AD</a:t>
            </a:r>
          </a:p>
          <a:p>
            <a:pPr lvl="1"/>
            <a:r>
              <a:rPr lang="es-ES" dirty="0" err="1" smtClean="0"/>
              <a:t>Recipient</a:t>
            </a:r>
            <a:r>
              <a:rPr lang="es-ES" dirty="0" smtClean="0"/>
              <a:t> </a:t>
            </a:r>
            <a:r>
              <a:rPr lang="es-ES" dirty="0" err="1" smtClean="0"/>
              <a:t>Type</a:t>
            </a:r>
            <a:r>
              <a:rPr lang="es-ES" dirty="0" smtClean="0"/>
              <a:t> </a:t>
            </a:r>
            <a:r>
              <a:rPr lang="es-ES" dirty="0" err="1" smtClean="0"/>
              <a:t>Details</a:t>
            </a:r>
            <a:r>
              <a:rPr lang="es-ES" dirty="0" smtClean="0"/>
              <a:t> – Indica que los Grupos no residen en el DA </a:t>
            </a:r>
            <a:r>
              <a:rPr lang="es-ES" dirty="0" err="1" smtClean="0"/>
              <a:t>OnPremises</a:t>
            </a:r>
            <a:endParaRPr lang="es-ES" dirty="0" smtClean="0"/>
          </a:p>
          <a:p>
            <a:r>
              <a:rPr lang="es-ES" dirty="0" smtClean="0"/>
              <a:t>Se requiere AAD Premium</a:t>
            </a:r>
          </a:p>
          <a:p>
            <a:r>
              <a:rPr lang="es-ES" dirty="0" smtClean="0"/>
              <a:t>Se requiere Exchange 2013 CU9 (buzones </a:t>
            </a:r>
            <a:r>
              <a:rPr lang="es-ES" dirty="0" err="1" smtClean="0"/>
              <a:t>OnPremises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50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Roadmap</a:t>
            </a:r>
            <a:r>
              <a:rPr lang="es-ES" dirty="0" smtClean="0"/>
              <a:t> de Grupos de Office 365</a:t>
            </a:r>
            <a:endParaRPr lang="es-ES" dirty="0"/>
          </a:p>
        </p:txBody>
      </p:sp>
      <p:sp>
        <p:nvSpPr>
          <p:cNvPr id="23" name="Rectangle 4"/>
          <p:cNvSpPr/>
          <p:nvPr/>
        </p:nvSpPr>
        <p:spPr bwMode="auto">
          <a:xfrm>
            <a:off x="6193487" y="1345890"/>
            <a:ext cx="5486400" cy="4897675"/>
          </a:xfrm>
          <a:prstGeom prst="rect">
            <a:avLst/>
          </a:prstGeom>
          <a:solidFill>
            <a:srgbClr val="FD7808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68" tIns="118816" rIns="182768" bIns="118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026">
              <a:lnSpc>
                <a:spcPct val="90000"/>
              </a:lnSpc>
              <a:spcBef>
                <a:spcPts val="1197"/>
              </a:spcBef>
              <a:spcAft>
                <a:spcPts val="600"/>
              </a:spcAft>
            </a:pPr>
            <a:r>
              <a:rPr lang="es-ES" sz="3600" dirty="0" smtClean="0">
                <a:solidFill>
                  <a:srgbClr val="FFFFFF"/>
                </a:solidFill>
                <a:latin typeface="Segoe UI Light"/>
              </a:rPr>
              <a:t>Administración</a:t>
            </a:r>
            <a:endParaRPr lang="es-ES" sz="2800" dirty="0" smtClean="0">
              <a:solidFill>
                <a:srgbClr val="FFFFFF"/>
              </a:solidFill>
              <a:latin typeface="Segoe UI Light"/>
            </a:endParaRP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eDiscovery</a:t>
            </a: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 &amp; legal </a:t>
            </a:r>
            <a:r>
              <a:rPr lang="es-E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hold</a:t>
            </a:r>
            <a:endParaRPr lang="es-ES" sz="2000" dirty="0" smtClean="0">
              <a:solidFill>
                <a:srgbClr val="FBFBFB"/>
              </a:solidFill>
              <a:latin typeface="+mj-lt"/>
              <a:cs typeface="Segoe UI Light" panose="020B0502040204020203" pitchFamily="34" charset="0"/>
            </a:endParaRP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Data </a:t>
            </a:r>
            <a:r>
              <a:rPr lang="es-E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Loss</a:t>
            </a: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Prevention</a:t>
            </a: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 –  en vistas de Grupos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Auditoría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Administración Móvil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Membresía Dinámica y Oculta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Caducidad de Grupos inactivos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Borrado </a:t>
            </a:r>
            <a:r>
              <a:rPr lang="es-E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Soft</a:t>
            </a: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 y Restauración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Soporte </a:t>
            </a:r>
            <a:r>
              <a:rPr lang="es-E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multi</a:t>
            </a: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-dominio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Informes de administración en el portal de Office 365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Mejoras para escenarios híbridos + Guías</a:t>
            </a:r>
          </a:p>
        </p:txBody>
      </p:sp>
      <p:sp>
        <p:nvSpPr>
          <p:cNvPr id="24" name="Rectangle 9"/>
          <p:cNvSpPr/>
          <p:nvPr/>
        </p:nvSpPr>
        <p:spPr bwMode="auto">
          <a:xfrm>
            <a:off x="605007" y="1345890"/>
            <a:ext cx="5486400" cy="2392470"/>
          </a:xfrm>
          <a:prstGeom prst="rect">
            <a:avLst/>
          </a:prstGeom>
          <a:solidFill>
            <a:schemeClr val="accent6">
              <a:alpha val="8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68" tIns="118816" rIns="182768" bIns="118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026">
              <a:lnSpc>
                <a:spcPct val="90000"/>
              </a:lnSpc>
              <a:spcAft>
                <a:spcPts val="600"/>
              </a:spcAft>
            </a:pPr>
            <a:r>
              <a:rPr lang="es-ES" sz="3600" dirty="0" smtClean="0">
                <a:solidFill>
                  <a:srgbClr val="FFFFFF"/>
                </a:solidFill>
                <a:latin typeface="Segoe UI Light"/>
              </a:rPr>
              <a:t>Experiencias</a:t>
            </a:r>
            <a:endParaRPr lang="es-ES" sz="2400" dirty="0" smtClean="0">
              <a:solidFill>
                <a:srgbClr val="FFFFFF"/>
              </a:solidFill>
              <a:latin typeface="Segoe UI Light"/>
            </a:endParaRP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/>
              </a:rPr>
              <a:t>Acceso de Usuarios Invitados </a:t>
            </a: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(</a:t>
            </a:r>
            <a:r>
              <a:rPr lang="es-E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external</a:t>
            </a: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users</a:t>
            </a: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)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Continuas mejoras a nivel de UI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Búsquedas y Descubrir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Mejoras en Calendarios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Soporte en Outlook para MAC</a:t>
            </a:r>
            <a:endParaRPr lang="es-ES" sz="2000" dirty="0">
              <a:solidFill>
                <a:srgbClr val="FBFBFB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25" name="Rectangle 12"/>
          <p:cNvSpPr/>
          <p:nvPr/>
        </p:nvSpPr>
        <p:spPr bwMode="auto">
          <a:xfrm>
            <a:off x="605007" y="3844956"/>
            <a:ext cx="5486400" cy="2398609"/>
          </a:xfrm>
          <a:prstGeom prst="rect">
            <a:avLst/>
          </a:prstGeom>
          <a:solidFill>
            <a:schemeClr val="bg1">
              <a:lumMod val="50000"/>
              <a:alpha val="8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68" tIns="118816" rIns="182768" bIns="1188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026">
              <a:lnSpc>
                <a:spcPct val="90000"/>
              </a:lnSpc>
              <a:spcBef>
                <a:spcPts val="1197"/>
              </a:spcBef>
              <a:spcAft>
                <a:spcPts val="600"/>
              </a:spcAft>
            </a:pPr>
            <a:r>
              <a:rPr lang="en-US" sz="3600" dirty="0" err="1" smtClean="0">
                <a:solidFill>
                  <a:srgbClr val="FFFFFF"/>
                </a:solidFill>
                <a:latin typeface="Segoe UI Light"/>
              </a:rPr>
              <a:t>Integraciones</a:t>
            </a:r>
            <a:endParaRPr lang="en-US" sz="2800" dirty="0">
              <a:solidFill>
                <a:srgbClr val="FFFFFF"/>
              </a:solidFill>
              <a:latin typeface="Segoe UI Light"/>
            </a:endParaRP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Office </a:t>
            </a:r>
            <a:r>
              <a:rPr lang="en-US" sz="2000" dirty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365 </a:t>
            </a:r>
            <a:r>
              <a:rPr lang="en-U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Planner (</a:t>
            </a:r>
            <a:r>
              <a:rPr lang="en-U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Disponible</a:t>
            </a:r>
            <a:r>
              <a:rPr lang="en-U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en-US" sz="2000" dirty="0" err="1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en</a:t>
            </a:r>
            <a:r>
              <a:rPr lang="en-U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 FR)</a:t>
            </a:r>
            <a:endParaRPr lang="en-US" sz="2000" dirty="0">
              <a:solidFill>
                <a:srgbClr val="FBFBFB"/>
              </a:solidFill>
              <a:latin typeface="+mj-lt"/>
              <a:cs typeface="Segoe UI Light" panose="020B0502040204020203" pitchFamily="34" charset="0"/>
            </a:endParaRP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Office </a:t>
            </a:r>
            <a:r>
              <a:rPr lang="en-U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Graph y Delve</a:t>
            </a:r>
            <a:endParaRPr lang="en-US" sz="2000" dirty="0">
              <a:solidFill>
                <a:srgbClr val="FBFBFB"/>
              </a:solidFill>
              <a:latin typeface="+mj-lt"/>
              <a:cs typeface="Segoe UI Light" panose="020B0502040204020203" pitchFamily="34" charset="0"/>
            </a:endParaRP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Skype Meet now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BFBFB"/>
                </a:solidFill>
                <a:latin typeface="+mj-lt"/>
                <a:cs typeface="Segoe UI Light"/>
              </a:rPr>
              <a:t>SharePoint</a:t>
            </a:r>
          </a:p>
          <a:p>
            <a:pPr marL="342900" indent="-342900" defTabSz="932162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BFBFB"/>
                </a:solidFill>
                <a:latin typeface="+mj-lt"/>
                <a:cs typeface="Segoe UI Light" panose="020B0502040204020203" pitchFamily="34" charset="0"/>
              </a:rPr>
              <a:t>Yammer</a:t>
            </a:r>
            <a:endParaRPr lang="en-US" sz="2000" dirty="0">
              <a:solidFill>
                <a:srgbClr val="FBFBFB"/>
              </a:solidFill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53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Sobre mi…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477" y="1579737"/>
            <a:ext cx="1905000" cy="1971675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4" descr="https://g.twimg.com/Twitter_logo_blu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5336" y="3927326"/>
            <a:ext cx="854075" cy="6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s://cdn1.iconfinder.com/data/icons/mirrored-twins-icon-set-hollow/512/PixelKit_globe_ic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5925" y="1918619"/>
            <a:ext cx="800779" cy="80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3"/>
          <p:cNvSpPr txBox="1"/>
          <p:nvPr/>
        </p:nvSpPr>
        <p:spPr>
          <a:xfrm>
            <a:off x="7400072" y="2024356"/>
            <a:ext cx="4894289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(Cuerpo)"/>
                <a:cs typeface="Segoe UI" panose="020B0502040204020203" pitchFamily="34" charset="0"/>
                <a:hlinkClick r:id="rId5"/>
              </a:rPr>
              <a:t>https://jcgonzalezmartin.wordpress.com</a:t>
            </a:r>
            <a:r>
              <a:rPr lang="en-US" sz="2000" dirty="0" smtClean="0">
                <a:latin typeface="Segoe UI (Cuerpo)"/>
                <a:cs typeface="Segoe UI" panose="020B0502040204020203" pitchFamily="34" charset="0"/>
                <a:hlinkClick r:id="rId5"/>
              </a:rPr>
              <a:t>/</a:t>
            </a:r>
            <a:endParaRPr lang="en-US" sz="2000" dirty="0" smtClean="0">
              <a:latin typeface="Segoe UI (Cuerpo)"/>
              <a:cs typeface="Segoe UI" panose="020B0502040204020203" pitchFamily="34" charset="0"/>
            </a:endParaRPr>
          </a:p>
          <a:p>
            <a:endParaRPr lang="es-CO" sz="2200" dirty="0" smtClean="0">
              <a:solidFill>
                <a:prstClr val="black"/>
              </a:solidFill>
              <a:latin typeface="Segoe UI (Cuerpo)"/>
              <a:cs typeface="Segoe UI" panose="020B0502040204020203" pitchFamily="34" charset="0"/>
            </a:endParaRPr>
          </a:p>
          <a:p>
            <a:endParaRPr lang="en-US" sz="2200" dirty="0" smtClean="0">
              <a:solidFill>
                <a:prstClr val="black"/>
              </a:solidFill>
              <a:latin typeface="Segoe UI (Cuerpo)"/>
              <a:cs typeface="Segoe UI" panose="020B0502040204020203" pitchFamily="34" charset="0"/>
              <a:hlinkClick r:id="rId6"/>
            </a:endParaRPr>
          </a:p>
          <a:p>
            <a:r>
              <a:rPr lang="en-US" sz="2200" dirty="0" smtClean="0">
                <a:solidFill>
                  <a:prstClr val="black"/>
                </a:solidFill>
                <a:latin typeface="Segoe UI (Cuerpo)"/>
                <a:cs typeface="Segoe UI" panose="020B0502040204020203" pitchFamily="34" charset="0"/>
                <a:hlinkClick r:id="rId6"/>
              </a:rPr>
              <a:t>https</a:t>
            </a:r>
            <a:r>
              <a:rPr lang="en-US" sz="2200" dirty="0">
                <a:solidFill>
                  <a:prstClr val="black"/>
                </a:solidFill>
                <a:latin typeface="Segoe UI (Cuerpo)"/>
                <a:cs typeface="Segoe UI" panose="020B0502040204020203" pitchFamily="34" charset="0"/>
                <a:hlinkClick r:id="rId6"/>
              </a:rPr>
              <a:t>://</a:t>
            </a:r>
            <a:r>
              <a:rPr lang="en-US" sz="2200" dirty="0" smtClean="0">
                <a:solidFill>
                  <a:prstClr val="black"/>
                </a:solidFill>
                <a:latin typeface="Segoe UI (Cuerpo)"/>
                <a:cs typeface="Segoe UI" panose="020B0502040204020203" pitchFamily="34" charset="0"/>
                <a:hlinkClick r:id="rId6"/>
              </a:rPr>
              <a:t>nl.linkedin.com/in/juagon</a:t>
            </a:r>
            <a:r>
              <a:rPr lang="en-US" sz="2200" dirty="0" smtClean="0">
                <a:solidFill>
                  <a:prstClr val="black"/>
                </a:solidFill>
                <a:latin typeface="Segoe UI (Cuerpo)"/>
                <a:cs typeface="Segoe UI" panose="020B0502040204020203" pitchFamily="34" charset="0"/>
              </a:rPr>
              <a:t>  </a:t>
            </a:r>
            <a:endParaRPr lang="es-CO" sz="2200" dirty="0">
              <a:solidFill>
                <a:prstClr val="black"/>
              </a:solidFill>
              <a:latin typeface="Segoe UI (Cuerpo)"/>
              <a:cs typeface="Segoe UI" panose="020B0502040204020203" pitchFamily="34" charset="0"/>
            </a:endParaRPr>
          </a:p>
          <a:p>
            <a:pPr defTabSz="914400"/>
            <a:endParaRPr lang="es-CO" sz="2200" dirty="0" smtClean="0">
              <a:solidFill>
                <a:prstClr val="black"/>
              </a:solidFill>
              <a:latin typeface="Segoe UI (Cuerpo)"/>
              <a:cs typeface="Segoe UI" panose="020B0502040204020203" pitchFamily="34" charset="0"/>
            </a:endParaRPr>
          </a:p>
          <a:p>
            <a:pPr defTabSz="914400"/>
            <a:endParaRPr lang="es-CO" sz="2200" dirty="0" smtClean="0">
              <a:solidFill>
                <a:prstClr val="black"/>
              </a:solidFill>
              <a:latin typeface="Segoe UI (Cuerpo)"/>
              <a:cs typeface="Segoe UI" panose="020B0502040204020203" pitchFamily="34" charset="0"/>
            </a:endParaRPr>
          </a:p>
          <a:p>
            <a:r>
              <a:rPr lang="es-CO" sz="2200" dirty="0">
                <a:solidFill>
                  <a:prstClr val="black"/>
                </a:solidFill>
                <a:latin typeface="Segoe UI (Cuerpo)"/>
                <a:cs typeface="Segoe UI" panose="020B0502040204020203" pitchFamily="34" charset="0"/>
                <a:hlinkClick r:id="rId7"/>
              </a:rPr>
              <a:t>@jcgm1978</a:t>
            </a:r>
            <a:endParaRPr lang="es-CO" sz="2200" dirty="0">
              <a:solidFill>
                <a:prstClr val="black"/>
              </a:solidFill>
              <a:latin typeface="Segoe UI (Cuerpo)"/>
              <a:cs typeface="Segoe UI" panose="020B0502040204020203" pitchFamily="34" charset="0"/>
            </a:endParaRPr>
          </a:p>
          <a:p>
            <a:pPr defTabSz="914400"/>
            <a:endParaRPr lang="es-CO" sz="2200" dirty="0" smtClean="0">
              <a:solidFill>
                <a:prstClr val="black"/>
              </a:solidFill>
              <a:latin typeface="Segoe UI (Cuerpo)"/>
              <a:cs typeface="Segoe UI" panose="020B0502040204020203" pitchFamily="34" charset="0"/>
            </a:endParaRPr>
          </a:p>
          <a:p>
            <a:pPr defTabSz="914400"/>
            <a:r>
              <a:rPr lang="es-CO" sz="2200" dirty="0" smtClean="0">
                <a:solidFill>
                  <a:prstClr val="black"/>
                </a:solidFill>
                <a:latin typeface="Segoe UI (Cuerpo)"/>
                <a:cs typeface="Segoe UI" panose="020B0502040204020203" pitchFamily="34" charset="0"/>
                <a:hlinkClick r:id="rId8"/>
              </a:rPr>
              <a:t>jcgonzalezmartin1978@hotmail.com</a:t>
            </a:r>
            <a:r>
              <a:rPr lang="es-CO" sz="2200" dirty="0" smtClean="0">
                <a:solidFill>
                  <a:prstClr val="black"/>
                </a:solidFill>
                <a:latin typeface="Segoe UI (Cuerpo)"/>
                <a:cs typeface="Segoe UI" panose="020B0502040204020203" pitchFamily="34" charset="0"/>
              </a:rPr>
              <a:t> |</a:t>
            </a:r>
          </a:p>
          <a:p>
            <a:pPr defTabSz="914400"/>
            <a:r>
              <a:rPr lang="es-CO" sz="2200" dirty="0" smtClean="0">
                <a:solidFill>
                  <a:prstClr val="black"/>
                </a:solidFill>
                <a:latin typeface="Segoe UI (Cuerpo)"/>
                <a:cs typeface="Segoe UI" panose="020B0502040204020203" pitchFamily="34" charset="0"/>
                <a:hlinkClick r:id="rId9"/>
              </a:rPr>
              <a:t>juancarlos.gonzalez@fiveshareit.es</a:t>
            </a:r>
            <a:r>
              <a:rPr lang="es-CO" sz="2200" dirty="0" smtClean="0">
                <a:solidFill>
                  <a:prstClr val="black"/>
                </a:solidFill>
                <a:latin typeface="Segoe UI (Cuerpo)"/>
                <a:cs typeface="Segoe UI" panose="020B0502040204020203" pitchFamily="34" charset="0"/>
              </a:rPr>
              <a:t> </a:t>
            </a:r>
            <a:endParaRPr lang="en-US" sz="2200" dirty="0">
              <a:solidFill>
                <a:prstClr val="black"/>
              </a:solidFill>
              <a:latin typeface="Segoe UI (Cuerpo)"/>
              <a:cs typeface="Segoe UI" panose="020B0502040204020203" pitchFamily="34" charset="0"/>
            </a:endParaRPr>
          </a:p>
        </p:txBody>
      </p:sp>
      <p:pic>
        <p:nvPicPr>
          <p:cNvPr id="14" name="Picture 28" descr="http://png-2.findicons.com/files/icons/2795/office_2013_hd/2000/outlook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6673" y="4689152"/>
            <a:ext cx="897342" cy="8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Jgutierrez\Desktop\1373509518_linkedi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04267" y="2931314"/>
            <a:ext cx="784096" cy="784096"/>
          </a:xfrm>
          <a:prstGeom prst="rect">
            <a:avLst/>
          </a:prstGeom>
          <a:noFill/>
        </p:spPr>
      </p:pic>
      <p:sp>
        <p:nvSpPr>
          <p:cNvPr id="16" name="TextBox 37"/>
          <p:cNvSpPr txBox="1"/>
          <p:nvPr/>
        </p:nvSpPr>
        <p:spPr>
          <a:xfrm>
            <a:off x="454712" y="3686349"/>
            <a:ext cx="556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prstClr val="black"/>
                </a:solidFill>
              </a:rPr>
              <a:t>Cloud &amp; Productivity Advisor en MVP CLUTER</a:t>
            </a:r>
          </a:p>
          <a:p>
            <a:pPr algn="ctr" defTabSz="914400"/>
            <a:r>
              <a:rPr lang="en-US" sz="2200" dirty="0" smtClean="0">
                <a:solidFill>
                  <a:prstClr val="black"/>
                </a:solidFill>
              </a:rPr>
              <a:t>SUGES | Comunidad de Office 365 | CompartiMOSS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855" y="5267836"/>
            <a:ext cx="1632238" cy="62428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586" y="5217349"/>
            <a:ext cx="982829" cy="78157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9110" y="5217013"/>
            <a:ext cx="750370" cy="75037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532" y="5198977"/>
            <a:ext cx="1219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1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Roadmap</a:t>
            </a:r>
            <a:r>
              <a:rPr lang="es-ES" dirty="0" smtClean="0"/>
              <a:t> de Grupos de Office 365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3" name="Group 14"/>
          <p:cNvGrpSpPr/>
          <p:nvPr/>
        </p:nvGrpSpPr>
        <p:grpSpPr>
          <a:xfrm>
            <a:off x="-1095281" y="2503255"/>
            <a:ext cx="2027624" cy="640080"/>
            <a:chOff x="-924704" y="2278062"/>
            <a:chExt cx="2027624" cy="640080"/>
          </a:xfrm>
        </p:grpSpPr>
        <p:sp>
          <p:nvSpPr>
            <p:cNvPr id="24" name="Rectangle 3"/>
            <p:cNvSpPr/>
            <p:nvPr/>
          </p:nvSpPr>
          <p:spPr>
            <a:xfrm>
              <a:off x="1037299" y="2278062"/>
              <a:ext cx="65621" cy="640080"/>
            </a:xfrm>
            <a:prstGeom prst="rect">
              <a:avLst/>
            </a:prstGeom>
            <a:solidFill>
              <a:srgbClr val="5C2D91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765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TextBox 4"/>
            <p:cNvSpPr txBox="1"/>
            <p:nvPr/>
          </p:nvSpPr>
          <p:spPr>
            <a:xfrm>
              <a:off x="-924704" y="2354775"/>
              <a:ext cx="19848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cs typeface="Segoe UI" panose="020B0502040204020203" pitchFamily="34" charset="0"/>
                </a:rPr>
                <a:t>Descubre</a:t>
              </a:r>
              <a:endParaRPr lang="es-ES" sz="1400" kern="0" dirty="0" smtClean="0">
                <a:latin typeface="Segoe UI"/>
                <a:cs typeface="Segoe UI" panose="020B0502040204020203" pitchFamily="34" charset="0"/>
              </a:endParaRPr>
            </a:p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cs typeface="Segoe UI" panose="020B0502040204020203" pitchFamily="34" charset="0"/>
                </a:rPr>
                <a:t>Grupos</a:t>
              </a:r>
            </a:p>
          </p:txBody>
        </p:sp>
      </p:grpSp>
      <p:grpSp>
        <p:nvGrpSpPr>
          <p:cNvPr id="26" name="Group 15"/>
          <p:cNvGrpSpPr/>
          <p:nvPr/>
        </p:nvGrpSpPr>
        <p:grpSpPr>
          <a:xfrm>
            <a:off x="4720073" y="2432374"/>
            <a:ext cx="2065244" cy="738664"/>
            <a:chOff x="4925580" y="2152317"/>
            <a:chExt cx="2065244" cy="738664"/>
          </a:xfrm>
        </p:grpSpPr>
        <p:sp>
          <p:nvSpPr>
            <p:cNvPr id="27" name="Rectangle 10"/>
            <p:cNvSpPr/>
            <p:nvPr/>
          </p:nvSpPr>
          <p:spPr>
            <a:xfrm>
              <a:off x="6925203" y="2183051"/>
              <a:ext cx="65621" cy="640080"/>
            </a:xfrm>
            <a:prstGeom prst="rect">
              <a:avLst/>
            </a:prstGeom>
            <a:solidFill>
              <a:srgbClr val="5C2D91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765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extBox 11"/>
            <p:cNvSpPr txBox="1"/>
            <p:nvPr/>
          </p:nvSpPr>
          <p:spPr>
            <a:xfrm>
              <a:off x="4925580" y="2152317"/>
              <a:ext cx="19848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cs typeface="Segoe UI" panose="020B0502040204020203" pitchFamily="34" charset="0"/>
                </a:rPr>
                <a:t>Aprende</a:t>
              </a:r>
              <a:r>
                <a:rPr kumimoji="0" lang="es-ES" sz="14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cs typeface="Segoe UI" panose="020B0502040204020203" pitchFamily="34" charset="0"/>
                </a:rPr>
                <a:t> +</a:t>
              </a:r>
            </a:p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kern="0" noProof="0" dirty="0" smtClean="0">
                  <a:latin typeface="Segoe UI"/>
                  <a:cs typeface="Segoe UI" panose="020B0502040204020203" pitchFamily="34" charset="0"/>
                </a:rPr>
                <a:t>A través de </a:t>
              </a:r>
            </a:p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kern="0" noProof="0" dirty="0" smtClean="0">
                  <a:latin typeface="Segoe UI"/>
                  <a:cs typeface="Segoe UI" panose="020B0502040204020203" pitchFamily="34" charset="0"/>
                </a:rPr>
                <a:t>su perfil</a:t>
              </a:r>
              <a:endParaRPr kumimoji="0" lang="es-E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cs typeface="Segoe UI" panose="020B0502040204020203" pitchFamily="34" charset="0"/>
              </a:endParaRPr>
            </a:p>
          </p:txBody>
        </p:sp>
      </p:grpSp>
      <p:pic>
        <p:nvPicPr>
          <p:cNvPr id="29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31" y="1459630"/>
            <a:ext cx="5317369" cy="2651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oup 16"/>
          <p:cNvGrpSpPr/>
          <p:nvPr/>
        </p:nvGrpSpPr>
        <p:grpSpPr>
          <a:xfrm>
            <a:off x="811144" y="4489326"/>
            <a:ext cx="2291994" cy="814235"/>
            <a:chOff x="807324" y="5308543"/>
            <a:chExt cx="2291994" cy="814235"/>
          </a:xfrm>
        </p:grpSpPr>
        <p:sp>
          <p:nvSpPr>
            <p:cNvPr id="32" name="Rectangle 12"/>
            <p:cNvSpPr/>
            <p:nvPr/>
          </p:nvSpPr>
          <p:spPr>
            <a:xfrm>
              <a:off x="3033697" y="5308543"/>
              <a:ext cx="65621" cy="640080"/>
            </a:xfrm>
            <a:prstGeom prst="rect">
              <a:avLst/>
            </a:prstGeom>
            <a:solidFill>
              <a:srgbClr val="5C2D91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765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807324" y="5384114"/>
              <a:ext cx="22591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cs typeface="Segoe UI" panose="020B0502040204020203" pitchFamily="34" charset="0"/>
                </a:rPr>
                <a:t>Las</a:t>
              </a:r>
              <a:r>
                <a:rPr kumimoji="0" lang="es-ES" sz="14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cs typeface="Segoe UI" panose="020B0502040204020203" pitchFamily="34" charset="0"/>
                </a:rPr>
                <a:t> actividades clave del Grupo + Arriba</a:t>
              </a:r>
              <a:endParaRPr kumimoji="0" lang="es-E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/>
                <a:cs typeface="Segoe UI" panose="020B0502040204020203" pitchFamily="34" charset="0"/>
              </a:endParaRPr>
            </a:p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Segoe UI"/>
                  <a:cs typeface="Segoe UI" panose="020B0502040204020203" pitchFamily="34" charset="0"/>
                </a:rPr>
                <a:t> </a:t>
              </a:r>
            </a:p>
          </p:txBody>
        </p:sp>
      </p:grpSp>
      <p:pic>
        <p:nvPicPr>
          <p:cNvPr id="35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8" y="1459630"/>
            <a:ext cx="4419602" cy="2651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39" y="3298327"/>
            <a:ext cx="5873586" cy="2926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200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Dudas, cuestiones…nos vemos en la Office 365 Network</a:t>
            </a:r>
            <a:endParaRPr lang="es-ES" dirty="0"/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3" b="8278"/>
          <a:stretch/>
        </p:blipFill>
        <p:spPr>
          <a:xfrm>
            <a:off x="0" y="1552335"/>
            <a:ext cx="12192000" cy="4784777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 bwMode="auto">
          <a:xfrm>
            <a:off x="11125200" y="1552335"/>
            <a:ext cx="990600" cy="99060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AU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1751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Agradecimientos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Parte del contenido de esta presentación ha sido aportado por 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Patrick </a:t>
            </a:r>
            <a:r>
              <a:rPr lang="en-CA" dirty="0" smtClean="0">
                <a:solidFill>
                  <a:schemeClr val="accent1">
                    <a:lumMod val="75000"/>
                  </a:schemeClr>
                </a:solidFill>
              </a:rPr>
              <a:t>Guimonet</a:t>
            </a:r>
            <a:r>
              <a:rPr lang="en-CA" dirty="0" smtClean="0"/>
              <a:t>, </a:t>
            </a:r>
            <a:r>
              <a:rPr lang="en-CA" dirty="0" err="1" smtClean="0"/>
              <a:t>compañero</a:t>
            </a:r>
            <a:r>
              <a:rPr lang="en-CA" dirty="0" smtClean="0"/>
              <a:t> MVP de Office Servers &amp; Services</a:t>
            </a:r>
          </a:p>
          <a:p>
            <a:pPr lvl="1"/>
            <a:r>
              <a:rPr lang="en-CA" dirty="0" smtClean="0"/>
              <a:t>Blog de </a:t>
            </a:r>
            <a:r>
              <a:rPr lang="en-CA" dirty="0" err="1" smtClean="0"/>
              <a:t>Patick</a:t>
            </a:r>
            <a:r>
              <a:rPr lang="en-CA" dirty="0"/>
              <a:t>: https://yos365. </a:t>
            </a:r>
            <a:r>
              <a:rPr lang="en-CA" dirty="0" smtClean="0"/>
              <a:t>wordpress.com 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4725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7" y="413406"/>
            <a:ext cx="2514600" cy="251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03" y="413406"/>
            <a:ext cx="2514600" cy="23493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5" y="4802627"/>
            <a:ext cx="1190476" cy="11904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01" y="4834594"/>
            <a:ext cx="2514600" cy="11265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01" y="3134368"/>
            <a:ext cx="2514600" cy="9152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" y="3513022"/>
            <a:ext cx="1762125" cy="7429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815840" y="1179576"/>
            <a:ext cx="2559593" cy="4509781"/>
            <a:chOff x="4815840" y="1797796"/>
            <a:chExt cx="2559593" cy="4509781"/>
          </a:xfrm>
        </p:grpSpPr>
        <p:sp>
          <p:nvSpPr>
            <p:cNvPr id="3" name="Rectangle 2"/>
            <p:cNvSpPr/>
            <p:nvPr/>
          </p:nvSpPr>
          <p:spPr>
            <a:xfrm>
              <a:off x="4815840" y="2929033"/>
              <a:ext cx="2557110" cy="17543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Mé</a:t>
              </a:r>
              <a:r>
                <a:rPr lang="en-US" sz="5400" b="1" cap="none" spc="0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xi</a:t>
              </a:r>
              <a:r>
                <a:rPr lang="en-US" sz="5400" b="1" cap="none" spc="0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</a:t>
              </a:r>
            </a:p>
            <a:p>
              <a:pPr algn="ctr"/>
              <a:r>
                <a:rPr lang="en-US" sz="5400" b="1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latin typeface="Segoe UI" panose="020B0502040204020203" pitchFamily="34" charset="0"/>
                  <a:cs typeface="Segoe UI" panose="020B0502040204020203" pitchFamily="34" charset="0"/>
                </a:rPr>
                <a:t>2016</a:t>
              </a:r>
              <a:endParaRPr lang="en-US" sz="5400" b="1" cap="none" spc="0" dirty="0">
                <a:ln w="12700" cmpd="sng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544" y="2167128"/>
              <a:ext cx="2488889" cy="76190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1" r="15683"/>
            <a:stretch/>
          </p:blipFill>
          <p:spPr>
            <a:xfrm>
              <a:off x="4859152" y="4802627"/>
              <a:ext cx="2470486" cy="150495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5547611" y="1797796"/>
              <a:ext cx="10935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ln w="12700" cmpd="sng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</a:ln>
                  <a:latin typeface="Segoe UI" panose="020B0502040204020203" pitchFamily="34" charset="0"/>
                  <a:cs typeface="Segoe UI" panose="020B0502040204020203" pitchFamily="34" charset="0"/>
                </a:rPr>
                <a:t>#SPSMX</a:t>
              </a:r>
              <a:endParaRPr lang="en-US" b="1" dirty="0">
                <a:ln w="12700" cmpd="sng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00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b="5778"/>
          <a:stretch/>
        </p:blipFill>
        <p:spPr>
          <a:xfrm>
            <a:off x="6733" y="-64512"/>
            <a:ext cx="12185267" cy="69211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64513"/>
            <a:ext cx="12192000" cy="889625"/>
          </a:xfrm>
          <a:prstGeom prst="rect">
            <a:avLst/>
          </a:prstGeom>
          <a:solidFill>
            <a:schemeClr val="bg1">
              <a:lumMod val="85000"/>
              <a:lumOff val="15000"/>
              <a:alpha val="8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72"/>
            <a:endParaRPr lang="en-US" sz="1350">
              <a:solidFill>
                <a:srgbClr val="E4DED8"/>
              </a:solidFill>
              <a:latin typeface="Segoe U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52591"/>
            <a:ext cx="12192000" cy="674653"/>
          </a:xfrm>
        </p:spPr>
        <p:txBody>
          <a:bodyPr/>
          <a:lstStyle/>
          <a:p>
            <a:pPr algn="ctr"/>
            <a:r>
              <a:rPr lang="es-ES" sz="3235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rPr>
              <a:t>Introducción a los Grupos de Office 365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1964" y="5479040"/>
            <a:ext cx="9728790" cy="1101235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68550" rIns="34275" bIns="6855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099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rgbClr val="33302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defTabSz="672065"/>
            <a:r>
              <a:rPr lang="es-ES" sz="2400" spc="-37" dirty="0">
                <a:solidFill>
                  <a:schemeClr val="tx1"/>
                </a:solidFill>
                <a:cs typeface="Segoe UI Light" panose="020B0502040204020203" pitchFamily="34" charset="0"/>
              </a:rPr>
              <a:t>Reúne a las personas, la información y  las aplicaciones a través de Office 365, para permitir una mejor comunicación y colaboración.</a:t>
            </a:r>
            <a:endParaRPr lang="en-US" sz="2400" spc="-37" dirty="0">
              <a:solidFill>
                <a:schemeClr val="tx1"/>
              </a:solidFill>
              <a:cs typeface="Segoe UI Light" panose="020B0502040204020203" pitchFamily="34" charset="0"/>
            </a:endParaRPr>
          </a:p>
        </p:txBody>
      </p:sp>
      <p:pic>
        <p:nvPicPr>
          <p:cNvPr id="13" name="Picture 117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2" y="5572968"/>
            <a:ext cx="1113178" cy="9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46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7592 L -0.0043 -0.1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Intelligent</a:t>
            </a:r>
            <a:r>
              <a:rPr lang="es-ES" dirty="0" smtClean="0"/>
              <a:t> </a:t>
            </a:r>
            <a:r>
              <a:rPr lang="es-ES" dirty="0" err="1" smtClean="0"/>
              <a:t>Fabric</a:t>
            </a:r>
            <a:endParaRPr lang="es-ES" dirty="0"/>
          </a:p>
        </p:txBody>
      </p:sp>
      <p:sp>
        <p:nvSpPr>
          <p:cNvPr id="85" name="Marcador de contenido 8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smtClean="0"/>
              <a:t>Conectar equipos a través de experiencias modernas + poder de elección</a:t>
            </a:r>
            <a:endParaRPr lang="es-ES" dirty="0"/>
          </a:p>
        </p:txBody>
      </p:sp>
      <p:grpSp>
        <p:nvGrpSpPr>
          <p:cNvPr id="44" name="Group 3"/>
          <p:cNvGrpSpPr/>
          <p:nvPr/>
        </p:nvGrpSpPr>
        <p:grpSpPr>
          <a:xfrm>
            <a:off x="76994" y="2624109"/>
            <a:ext cx="12038012" cy="3514485"/>
            <a:chOff x="427037" y="2103274"/>
            <a:chExt cx="11811000" cy="3877179"/>
          </a:xfrm>
        </p:grpSpPr>
        <p:sp>
          <p:nvSpPr>
            <p:cNvPr id="45" name="Rounded Rectangle 1"/>
            <p:cNvSpPr/>
            <p:nvPr/>
          </p:nvSpPr>
          <p:spPr bwMode="auto">
            <a:xfrm>
              <a:off x="427037" y="2103274"/>
              <a:ext cx="11811000" cy="3877179"/>
            </a:xfrm>
            <a:prstGeom prst="roundRect">
              <a:avLst>
                <a:gd name="adj" fmla="val 0"/>
              </a:avLst>
            </a:prstGeom>
            <a:solidFill>
              <a:srgbClr val="FEAC0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Light"/>
                <a:cs typeface="Segoe UI Light"/>
              </a:endParaRPr>
            </a:p>
          </p:txBody>
        </p:sp>
        <p:sp>
          <p:nvSpPr>
            <p:cNvPr id="46" name="Freeform 5"/>
            <p:cNvSpPr>
              <a:spLocks noChangeAspect="1" noEditPoints="1"/>
            </p:cNvSpPr>
            <p:nvPr/>
          </p:nvSpPr>
          <p:spPr bwMode="black">
            <a:xfrm>
              <a:off x="9940873" y="5222281"/>
              <a:ext cx="1984466" cy="438799"/>
            </a:xfrm>
            <a:custGeom>
              <a:avLst/>
              <a:gdLst>
                <a:gd name="T0" fmla="*/ 477 w 1529"/>
                <a:gd name="T1" fmla="*/ 273 h 336"/>
                <a:gd name="T2" fmla="*/ 394 w 1529"/>
                <a:gd name="T3" fmla="*/ 115 h 336"/>
                <a:gd name="T4" fmla="*/ 561 w 1529"/>
                <a:gd name="T5" fmla="*/ 113 h 336"/>
                <a:gd name="T6" fmla="*/ 479 w 1529"/>
                <a:gd name="T7" fmla="*/ 85 h 336"/>
                <a:gd name="T8" fmla="*/ 416 w 1529"/>
                <a:gd name="T9" fmla="*/ 212 h 336"/>
                <a:gd name="T10" fmla="*/ 548 w 1529"/>
                <a:gd name="T11" fmla="*/ 169 h 336"/>
                <a:gd name="T12" fmla="*/ 635 w 1529"/>
                <a:gd name="T13" fmla="*/ 125 h 336"/>
                <a:gd name="T14" fmla="*/ 635 w 1529"/>
                <a:gd name="T15" fmla="*/ 269 h 336"/>
                <a:gd name="T16" fmla="*/ 587 w 1529"/>
                <a:gd name="T17" fmla="*/ 125 h 336"/>
                <a:gd name="T18" fmla="*/ 658 w 1529"/>
                <a:gd name="T19" fmla="*/ 53 h 336"/>
                <a:gd name="T20" fmla="*/ 739 w 1529"/>
                <a:gd name="T21" fmla="*/ 73 h 336"/>
                <a:gd name="T22" fmla="*/ 748 w 1529"/>
                <a:gd name="T23" fmla="*/ 145 h 336"/>
                <a:gd name="T24" fmla="*/ 691 w 1529"/>
                <a:gd name="T25" fmla="*/ 145 h 336"/>
                <a:gd name="T26" fmla="*/ 691 w 1529"/>
                <a:gd name="T27" fmla="*/ 102 h 336"/>
                <a:gd name="T28" fmla="*/ 754 w 1529"/>
                <a:gd name="T29" fmla="*/ 76 h 336"/>
                <a:gd name="T30" fmla="*/ 771 w 1529"/>
                <a:gd name="T31" fmla="*/ 85 h 336"/>
                <a:gd name="T32" fmla="*/ 792 w 1529"/>
                <a:gd name="T33" fmla="*/ 63 h 336"/>
                <a:gd name="T34" fmla="*/ 769 w 1529"/>
                <a:gd name="T35" fmla="*/ 125 h 336"/>
                <a:gd name="T36" fmla="*/ 885 w 1529"/>
                <a:gd name="T37" fmla="*/ 273 h 336"/>
                <a:gd name="T38" fmla="*/ 837 w 1529"/>
                <a:gd name="T39" fmla="*/ 143 h 336"/>
                <a:gd name="T40" fmla="*/ 890 w 1529"/>
                <a:gd name="T41" fmla="*/ 141 h 336"/>
                <a:gd name="T42" fmla="*/ 889 w 1529"/>
                <a:gd name="T43" fmla="*/ 253 h 336"/>
                <a:gd name="T44" fmla="*/ 964 w 1529"/>
                <a:gd name="T45" fmla="*/ 203 h 336"/>
                <a:gd name="T46" fmla="*/ 1056 w 1529"/>
                <a:gd name="T47" fmla="*/ 259 h 336"/>
                <a:gd name="T48" fmla="*/ 949 w 1529"/>
                <a:gd name="T49" fmla="*/ 159 h 336"/>
                <a:gd name="T50" fmla="*/ 1066 w 1529"/>
                <a:gd name="T51" fmla="*/ 191 h 336"/>
                <a:gd name="T52" fmla="*/ 1006 w 1529"/>
                <a:gd name="T53" fmla="*/ 141 h 336"/>
                <a:gd name="T54" fmla="*/ 1241 w 1529"/>
                <a:gd name="T55" fmla="*/ 212 h 336"/>
                <a:gd name="T56" fmla="*/ 1125 w 1529"/>
                <a:gd name="T57" fmla="*/ 237 h 336"/>
                <a:gd name="T58" fmla="*/ 1161 w 1529"/>
                <a:gd name="T59" fmla="*/ 175 h 336"/>
                <a:gd name="T60" fmla="*/ 1210 w 1529"/>
                <a:gd name="T61" fmla="*/ 118 h 336"/>
                <a:gd name="T62" fmla="*/ 1178 w 1529"/>
                <a:gd name="T63" fmla="*/ 64 h 336"/>
                <a:gd name="T64" fmla="*/ 1194 w 1529"/>
                <a:gd name="T65" fmla="*/ 164 h 336"/>
                <a:gd name="T66" fmla="*/ 1385 w 1529"/>
                <a:gd name="T67" fmla="*/ 240 h 336"/>
                <a:gd name="T68" fmla="*/ 1265 w 1529"/>
                <a:gd name="T69" fmla="*/ 181 h 336"/>
                <a:gd name="T70" fmla="*/ 1381 w 1529"/>
                <a:gd name="T71" fmla="*/ 70 h 336"/>
                <a:gd name="T72" fmla="*/ 1289 w 1529"/>
                <a:gd name="T73" fmla="*/ 172 h 336"/>
                <a:gd name="T74" fmla="*/ 1393 w 1529"/>
                <a:gd name="T75" fmla="*/ 205 h 336"/>
                <a:gd name="T76" fmla="*/ 1302 w 1529"/>
                <a:gd name="T77" fmla="*/ 175 h 336"/>
                <a:gd name="T78" fmla="*/ 1359 w 1529"/>
                <a:gd name="T79" fmla="*/ 241 h 336"/>
                <a:gd name="T80" fmla="*/ 1457 w 1529"/>
                <a:gd name="T81" fmla="*/ 273 h 336"/>
                <a:gd name="T82" fmla="*/ 1492 w 1529"/>
                <a:gd name="T83" fmla="*/ 241 h 336"/>
                <a:gd name="T84" fmla="*/ 1419 w 1529"/>
                <a:gd name="T85" fmla="*/ 169 h 336"/>
                <a:gd name="T86" fmla="*/ 1446 w 1529"/>
                <a:gd name="T87" fmla="*/ 88 h 336"/>
                <a:gd name="T88" fmla="*/ 1529 w 1529"/>
                <a:gd name="T89" fmla="*/ 208 h 336"/>
                <a:gd name="T90" fmla="*/ 180 w 1529"/>
                <a:gd name="T91" fmla="*/ 0 h 336"/>
                <a:gd name="T92" fmla="*/ 61 w 1529"/>
                <a:gd name="T93" fmla="*/ 246 h 336"/>
                <a:gd name="T94" fmla="*/ 0 w 1529"/>
                <a:gd name="T95" fmla="*/ 270 h 336"/>
                <a:gd name="T96" fmla="*/ 281 w 1529"/>
                <a:gd name="T97" fmla="*/ 30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9" h="336">
                  <a:moveTo>
                    <a:pt x="573" y="166"/>
                  </a:moveTo>
                  <a:cubicBezTo>
                    <a:pt x="573" y="187"/>
                    <a:pt x="569" y="206"/>
                    <a:pt x="561" y="222"/>
                  </a:cubicBezTo>
                  <a:cubicBezTo>
                    <a:pt x="553" y="239"/>
                    <a:pt x="542" y="251"/>
                    <a:pt x="528" y="260"/>
                  </a:cubicBezTo>
                  <a:cubicBezTo>
                    <a:pt x="513" y="268"/>
                    <a:pt x="496" y="273"/>
                    <a:pt x="477" y="273"/>
                  </a:cubicBezTo>
                  <a:cubicBezTo>
                    <a:pt x="458" y="273"/>
                    <a:pt x="442" y="269"/>
                    <a:pt x="428" y="260"/>
                  </a:cubicBezTo>
                  <a:cubicBezTo>
                    <a:pt x="413" y="252"/>
                    <a:pt x="402" y="240"/>
                    <a:pt x="394" y="224"/>
                  </a:cubicBezTo>
                  <a:cubicBezTo>
                    <a:pt x="386" y="208"/>
                    <a:pt x="382" y="191"/>
                    <a:pt x="382" y="171"/>
                  </a:cubicBezTo>
                  <a:cubicBezTo>
                    <a:pt x="382" y="150"/>
                    <a:pt x="386" y="131"/>
                    <a:pt x="394" y="115"/>
                  </a:cubicBezTo>
                  <a:cubicBezTo>
                    <a:pt x="402" y="98"/>
                    <a:pt x="414" y="86"/>
                    <a:pt x="429" y="77"/>
                  </a:cubicBezTo>
                  <a:cubicBezTo>
                    <a:pt x="444" y="69"/>
                    <a:pt x="461" y="64"/>
                    <a:pt x="480" y="64"/>
                  </a:cubicBezTo>
                  <a:cubicBezTo>
                    <a:pt x="498" y="64"/>
                    <a:pt x="514" y="68"/>
                    <a:pt x="529" y="77"/>
                  </a:cubicBezTo>
                  <a:cubicBezTo>
                    <a:pt x="543" y="86"/>
                    <a:pt x="554" y="98"/>
                    <a:pt x="561" y="113"/>
                  </a:cubicBezTo>
                  <a:cubicBezTo>
                    <a:pt x="569" y="128"/>
                    <a:pt x="573" y="146"/>
                    <a:pt x="573" y="166"/>
                  </a:cubicBezTo>
                  <a:close/>
                  <a:moveTo>
                    <a:pt x="548" y="169"/>
                  </a:moveTo>
                  <a:cubicBezTo>
                    <a:pt x="548" y="143"/>
                    <a:pt x="542" y="122"/>
                    <a:pt x="530" y="108"/>
                  </a:cubicBezTo>
                  <a:cubicBezTo>
                    <a:pt x="518" y="93"/>
                    <a:pt x="500" y="85"/>
                    <a:pt x="479" y="85"/>
                  </a:cubicBezTo>
                  <a:cubicBezTo>
                    <a:pt x="465" y="85"/>
                    <a:pt x="452" y="89"/>
                    <a:pt x="441" y="96"/>
                  </a:cubicBezTo>
                  <a:cubicBezTo>
                    <a:pt x="431" y="103"/>
                    <a:pt x="422" y="113"/>
                    <a:pt x="416" y="126"/>
                  </a:cubicBezTo>
                  <a:cubicBezTo>
                    <a:pt x="410" y="139"/>
                    <a:pt x="407" y="153"/>
                    <a:pt x="407" y="169"/>
                  </a:cubicBezTo>
                  <a:cubicBezTo>
                    <a:pt x="407" y="185"/>
                    <a:pt x="410" y="199"/>
                    <a:pt x="416" y="212"/>
                  </a:cubicBezTo>
                  <a:cubicBezTo>
                    <a:pt x="422" y="224"/>
                    <a:pt x="430" y="234"/>
                    <a:pt x="440" y="241"/>
                  </a:cubicBezTo>
                  <a:cubicBezTo>
                    <a:pt x="451" y="248"/>
                    <a:pt x="463" y="251"/>
                    <a:pt x="477" y="251"/>
                  </a:cubicBezTo>
                  <a:cubicBezTo>
                    <a:pt x="499" y="251"/>
                    <a:pt x="517" y="244"/>
                    <a:pt x="529" y="229"/>
                  </a:cubicBezTo>
                  <a:cubicBezTo>
                    <a:pt x="542" y="215"/>
                    <a:pt x="548" y="195"/>
                    <a:pt x="548" y="169"/>
                  </a:cubicBezTo>
                  <a:close/>
                  <a:moveTo>
                    <a:pt x="674" y="76"/>
                  </a:moveTo>
                  <a:cubicBezTo>
                    <a:pt x="670" y="74"/>
                    <a:pt x="665" y="73"/>
                    <a:pt x="659" y="73"/>
                  </a:cubicBezTo>
                  <a:cubicBezTo>
                    <a:pt x="643" y="73"/>
                    <a:pt x="635" y="83"/>
                    <a:pt x="635" y="103"/>
                  </a:cubicBezTo>
                  <a:cubicBezTo>
                    <a:pt x="635" y="125"/>
                    <a:pt x="635" y="125"/>
                    <a:pt x="635" y="125"/>
                  </a:cubicBezTo>
                  <a:cubicBezTo>
                    <a:pt x="669" y="125"/>
                    <a:pt x="669" y="125"/>
                    <a:pt x="669" y="125"/>
                  </a:cubicBezTo>
                  <a:cubicBezTo>
                    <a:pt x="669" y="145"/>
                    <a:pt x="669" y="145"/>
                    <a:pt x="669" y="145"/>
                  </a:cubicBezTo>
                  <a:cubicBezTo>
                    <a:pt x="635" y="145"/>
                    <a:pt x="635" y="145"/>
                    <a:pt x="635" y="145"/>
                  </a:cubicBezTo>
                  <a:cubicBezTo>
                    <a:pt x="635" y="269"/>
                    <a:pt x="635" y="269"/>
                    <a:pt x="635" y="269"/>
                  </a:cubicBezTo>
                  <a:cubicBezTo>
                    <a:pt x="612" y="269"/>
                    <a:pt x="612" y="269"/>
                    <a:pt x="612" y="269"/>
                  </a:cubicBezTo>
                  <a:cubicBezTo>
                    <a:pt x="612" y="145"/>
                    <a:pt x="612" y="145"/>
                    <a:pt x="612" y="145"/>
                  </a:cubicBezTo>
                  <a:cubicBezTo>
                    <a:pt x="587" y="145"/>
                    <a:pt x="587" y="145"/>
                    <a:pt x="587" y="145"/>
                  </a:cubicBezTo>
                  <a:cubicBezTo>
                    <a:pt x="587" y="125"/>
                    <a:pt x="587" y="125"/>
                    <a:pt x="587" y="125"/>
                  </a:cubicBezTo>
                  <a:cubicBezTo>
                    <a:pt x="612" y="125"/>
                    <a:pt x="612" y="125"/>
                    <a:pt x="612" y="125"/>
                  </a:cubicBezTo>
                  <a:cubicBezTo>
                    <a:pt x="612" y="102"/>
                    <a:pt x="612" y="102"/>
                    <a:pt x="612" y="102"/>
                  </a:cubicBezTo>
                  <a:cubicBezTo>
                    <a:pt x="612" y="87"/>
                    <a:pt x="616" y="75"/>
                    <a:pt x="625" y="66"/>
                  </a:cubicBezTo>
                  <a:cubicBezTo>
                    <a:pt x="633" y="57"/>
                    <a:pt x="644" y="53"/>
                    <a:pt x="658" y="53"/>
                  </a:cubicBezTo>
                  <a:cubicBezTo>
                    <a:pt x="665" y="53"/>
                    <a:pt x="670" y="54"/>
                    <a:pt x="674" y="55"/>
                  </a:cubicBezTo>
                  <a:lnTo>
                    <a:pt x="674" y="76"/>
                  </a:lnTo>
                  <a:close/>
                  <a:moveTo>
                    <a:pt x="754" y="76"/>
                  </a:moveTo>
                  <a:cubicBezTo>
                    <a:pt x="749" y="74"/>
                    <a:pt x="744" y="73"/>
                    <a:pt x="739" y="73"/>
                  </a:cubicBezTo>
                  <a:cubicBezTo>
                    <a:pt x="722" y="73"/>
                    <a:pt x="714" y="83"/>
                    <a:pt x="714" y="103"/>
                  </a:cubicBezTo>
                  <a:cubicBezTo>
                    <a:pt x="714" y="125"/>
                    <a:pt x="714" y="125"/>
                    <a:pt x="714" y="125"/>
                  </a:cubicBezTo>
                  <a:cubicBezTo>
                    <a:pt x="748" y="125"/>
                    <a:pt x="748" y="125"/>
                    <a:pt x="748" y="125"/>
                  </a:cubicBezTo>
                  <a:cubicBezTo>
                    <a:pt x="748" y="145"/>
                    <a:pt x="748" y="145"/>
                    <a:pt x="748" y="145"/>
                  </a:cubicBezTo>
                  <a:cubicBezTo>
                    <a:pt x="714" y="145"/>
                    <a:pt x="714" y="145"/>
                    <a:pt x="714" y="145"/>
                  </a:cubicBezTo>
                  <a:cubicBezTo>
                    <a:pt x="714" y="269"/>
                    <a:pt x="714" y="269"/>
                    <a:pt x="714" y="269"/>
                  </a:cubicBezTo>
                  <a:cubicBezTo>
                    <a:pt x="691" y="269"/>
                    <a:pt x="691" y="269"/>
                    <a:pt x="691" y="269"/>
                  </a:cubicBezTo>
                  <a:cubicBezTo>
                    <a:pt x="691" y="145"/>
                    <a:pt x="691" y="145"/>
                    <a:pt x="691" y="145"/>
                  </a:cubicBezTo>
                  <a:cubicBezTo>
                    <a:pt x="667" y="145"/>
                    <a:pt x="667" y="145"/>
                    <a:pt x="667" y="145"/>
                  </a:cubicBezTo>
                  <a:cubicBezTo>
                    <a:pt x="667" y="125"/>
                    <a:pt x="667" y="125"/>
                    <a:pt x="667" y="125"/>
                  </a:cubicBezTo>
                  <a:cubicBezTo>
                    <a:pt x="691" y="125"/>
                    <a:pt x="691" y="125"/>
                    <a:pt x="691" y="125"/>
                  </a:cubicBezTo>
                  <a:cubicBezTo>
                    <a:pt x="691" y="102"/>
                    <a:pt x="691" y="102"/>
                    <a:pt x="691" y="102"/>
                  </a:cubicBezTo>
                  <a:cubicBezTo>
                    <a:pt x="691" y="87"/>
                    <a:pt x="696" y="75"/>
                    <a:pt x="704" y="66"/>
                  </a:cubicBezTo>
                  <a:cubicBezTo>
                    <a:pt x="713" y="57"/>
                    <a:pt x="724" y="53"/>
                    <a:pt x="737" y="53"/>
                  </a:cubicBezTo>
                  <a:cubicBezTo>
                    <a:pt x="744" y="53"/>
                    <a:pt x="750" y="54"/>
                    <a:pt x="754" y="55"/>
                  </a:cubicBezTo>
                  <a:lnTo>
                    <a:pt x="754" y="76"/>
                  </a:lnTo>
                  <a:close/>
                  <a:moveTo>
                    <a:pt x="796" y="74"/>
                  </a:moveTo>
                  <a:cubicBezTo>
                    <a:pt x="796" y="78"/>
                    <a:pt x="795" y="82"/>
                    <a:pt x="792" y="84"/>
                  </a:cubicBezTo>
                  <a:cubicBezTo>
                    <a:pt x="789" y="87"/>
                    <a:pt x="785" y="89"/>
                    <a:pt x="781" y="89"/>
                  </a:cubicBezTo>
                  <a:cubicBezTo>
                    <a:pt x="777" y="89"/>
                    <a:pt x="773" y="87"/>
                    <a:pt x="771" y="85"/>
                  </a:cubicBezTo>
                  <a:cubicBezTo>
                    <a:pt x="768" y="82"/>
                    <a:pt x="766" y="78"/>
                    <a:pt x="766" y="74"/>
                  </a:cubicBezTo>
                  <a:cubicBezTo>
                    <a:pt x="766" y="70"/>
                    <a:pt x="768" y="66"/>
                    <a:pt x="770" y="63"/>
                  </a:cubicBezTo>
                  <a:cubicBezTo>
                    <a:pt x="773" y="60"/>
                    <a:pt x="777" y="59"/>
                    <a:pt x="781" y="59"/>
                  </a:cubicBezTo>
                  <a:cubicBezTo>
                    <a:pt x="786" y="59"/>
                    <a:pt x="789" y="60"/>
                    <a:pt x="792" y="63"/>
                  </a:cubicBezTo>
                  <a:cubicBezTo>
                    <a:pt x="795" y="66"/>
                    <a:pt x="796" y="70"/>
                    <a:pt x="796" y="74"/>
                  </a:cubicBezTo>
                  <a:close/>
                  <a:moveTo>
                    <a:pt x="792" y="269"/>
                  </a:moveTo>
                  <a:cubicBezTo>
                    <a:pt x="769" y="269"/>
                    <a:pt x="769" y="269"/>
                    <a:pt x="769" y="269"/>
                  </a:cubicBezTo>
                  <a:cubicBezTo>
                    <a:pt x="769" y="125"/>
                    <a:pt x="769" y="125"/>
                    <a:pt x="769" y="125"/>
                  </a:cubicBezTo>
                  <a:cubicBezTo>
                    <a:pt x="792" y="125"/>
                    <a:pt x="792" y="125"/>
                    <a:pt x="792" y="125"/>
                  </a:cubicBezTo>
                  <a:lnTo>
                    <a:pt x="792" y="269"/>
                  </a:lnTo>
                  <a:close/>
                  <a:moveTo>
                    <a:pt x="924" y="263"/>
                  </a:moveTo>
                  <a:cubicBezTo>
                    <a:pt x="913" y="269"/>
                    <a:pt x="900" y="273"/>
                    <a:pt x="885" y="273"/>
                  </a:cubicBezTo>
                  <a:cubicBezTo>
                    <a:pt x="871" y="273"/>
                    <a:pt x="860" y="270"/>
                    <a:pt x="849" y="264"/>
                  </a:cubicBezTo>
                  <a:cubicBezTo>
                    <a:pt x="839" y="258"/>
                    <a:pt x="831" y="249"/>
                    <a:pt x="825" y="238"/>
                  </a:cubicBezTo>
                  <a:cubicBezTo>
                    <a:pt x="819" y="227"/>
                    <a:pt x="816" y="215"/>
                    <a:pt x="816" y="201"/>
                  </a:cubicBezTo>
                  <a:cubicBezTo>
                    <a:pt x="816" y="177"/>
                    <a:pt x="823" y="158"/>
                    <a:pt x="837" y="143"/>
                  </a:cubicBezTo>
                  <a:cubicBezTo>
                    <a:pt x="850" y="129"/>
                    <a:pt x="868" y="122"/>
                    <a:pt x="891" y="122"/>
                  </a:cubicBezTo>
                  <a:cubicBezTo>
                    <a:pt x="904" y="122"/>
                    <a:pt x="915" y="124"/>
                    <a:pt x="924" y="129"/>
                  </a:cubicBezTo>
                  <a:cubicBezTo>
                    <a:pt x="924" y="153"/>
                    <a:pt x="924" y="153"/>
                    <a:pt x="924" y="153"/>
                  </a:cubicBezTo>
                  <a:cubicBezTo>
                    <a:pt x="914" y="145"/>
                    <a:pt x="902" y="141"/>
                    <a:pt x="890" y="141"/>
                  </a:cubicBezTo>
                  <a:cubicBezTo>
                    <a:pt x="875" y="141"/>
                    <a:pt x="863" y="147"/>
                    <a:pt x="854" y="157"/>
                  </a:cubicBezTo>
                  <a:cubicBezTo>
                    <a:pt x="844" y="168"/>
                    <a:pt x="840" y="182"/>
                    <a:pt x="840" y="199"/>
                  </a:cubicBezTo>
                  <a:cubicBezTo>
                    <a:pt x="840" y="215"/>
                    <a:pt x="844" y="229"/>
                    <a:pt x="853" y="238"/>
                  </a:cubicBezTo>
                  <a:cubicBezTo>
                    <a:pt x="862" y="248"/>
                    <a:pt x="874" y="253"/>
                    <a:pt x="889" y="253"/>
                  </a:cubicBezTo>
                  <a:cubicBezTo>
                    <a:pt x="901" y="253"/>
                    <a:pt x="913" y="249"/>
                    <a:pt x="924" y="241"/>
                  </a:cubicBezTo>
                  <a:lnTo>
                    <a:pt x="924" y="263"/>
                  </a:lnTo>
                  <a:close/>
                  <a:moveTo>
                    <a:pt x="1066" y="203"/>
                  </a:moveTo>
                  <a:cubicBezTo>
                    <a:pt x="964" y="203"/>
                    <a:pt x="964" y="203"/>
                    <a:pt x="964" y="203"/>
                  </a:cubicBezTo>
                  <a:cubicBezTo>
                    <a:pt x="965" y="219"/>
                    <a:pt x="969" y="232"/>
                    <a:pt x="977" y="240"/>
                  </a:cubicBezTo>
                  <a:cubicBezTo>
                    <a:pt x="985" y="249"/>
                    <a:pt x="997" y="253"/>
                    <a:pt x="1011" y="253"/>
                  </a:cubicBezTo>
                  <a:cubicBezTo>
                    <a:pt x="1027" y="253"/>
                    <a:pt x="1042" y="248"/>
                    <a:pt x="1056" y="237"/>
                  </a:cubicBezTo>
                  <a:cubicBezTo>
                    <a:pt x="1056" y="259"/>
                    <a:pt x="1056" y="259"/>
                    <a:pt x="1056" y="259"/>
                  </a:cubicBezTo>
                  <a:cubicBezTo>
                    <a:pt x="1043" y="268"/>
                    <a:pt x="1026" y="273"/>
                    <a:pt x="1006" y="273"/>
                  </a:cubicBezTo>
                  <a:cubicBezTo>
                    <a:pt x="985" y="273"/>
                    <a:pt x="969" y="266"/>
                    <a:pt x="958" y="253"/>
                  </a:cubicBezTo>
                  <a:cubicBezTo>
                    <a:pt x="946" y="240"/>
                    <a:pt x="940" y="221"/>
                    <a:pt x="940" y="198"/>
                  </a:cubicBezTo>
                  <a:cubicBezTo>
                    <a:pt x="940" y="184"/>
                    <a:pt x="943" y="171"/>
                    <a:pt x="949" y="159"/>
                  </a:cubicBezTo>
                  <a:cubicBezTo>
                    <a:pt x="955" y="147"/>
                    <a:pt x="963" y="138"/>
                    <a:pt x="973" y="131"/>
                  </a:cubicBezTo>
                  <a:cubicBezTo>
                    <a:pt x="983" y="125"/>
                    <a:pt x="994" y="122"/>
                    <a:pt x="1006" y="122"/>
                  </a:cubicBezTo>
                  <a:cubicBezTo>
                    <a:pt x="1025" y="122"/>
                    <a:pt x="1040" y="128"/>
                    <a:pt x="1050" y="140"/>
                  </a:cubicBezTo>
                  <a:cubicBezTo>
                    <a:pt x="1061" y="152"/>
                    <a:pt x="1066" y="169"/>
                    <a:pt x="1066" y="191"/>
                  </a:cubicBezTo>
                  <a:lnTo>
                    <a:pt x="1066" y="203"/>
                  </a:lnTo>
                  <a:close/>
                  <a:moveTo>
                    <a:pt x="1042" y="183"/>
                  </a:moveTo>
                  <a:cubicBezTo>
                    <a:pt x="1042" y="170"/>
                    <a:pt x="1039" y="160"/>
                    <a:pt x="1033" y="152"/>
                  </a:cubicBezTo>
                  <a:cubicBezTo>
                    <a:pt x="1026" y="145"/>
                    <a:pt x="1018" y="141"/>
                    <a:pt x="1006" y="141"/>
                  </a:cubicBezTo>
                  <a:cubicBezTo>
                    <a:pt x="996" y="141"/>
                    <a:pt x="986" y="145"/>
                    <a:pt x="979" y="153"/>
                  </a:cubicBezTo>
                  <a:cubicBezTo>
                    <a:pt x="971" y="161"/>
                    <a:pt x="966" y="171"/>
                    <a:pt x="964" y="183"/>
                  </a:cubicBezTo>
                  <a:lnTo>
                    <a:pt x="1042" y="183"/>
                  </a:lnTo>
                  <a:close/>
                  <a:moveTo>
                    <a:pt x="1241" y="212"/>
                  </a:moveTo>
                  <a:cubicBezTo>
                    <a:pt x="1241" y="230"/>
                    <a:pt x="1235" y="245"/>
                    <a:pt x="1222" y="256"/>
                  </a:cubicBezTo>
                  <a:cubicBezTo>
                    <a:pt x="1209" y="267"/>
                    <a:pt x="1192" y="273"/>
                    <a:pt x="1170" y="273"/>
                  </a:cubicBezTo>
                  <a:cubicBezTo>
                    <a:pt x="1151" y="273"/>
                    <a:pt x="1136" y="269"/>
                    <a:pt x="1125" y="262"/>
                  </a:cubicBezTo>
                  <a:cubicBezTo>
                    <a:pt x="1125" y="237"/>
                    <a:pt x="1125" y="237"/>
                    <a:pt x="1125" y="237"/>
                  </a:cubicBezTo>
                  <a:cubicBezTo>
                    <a:pt x="1138" y="248"/>
                    <a:pt x="1154" y="253"/>
                    <a:pt x="1171" y="253"/>
                  </a:cubicBezTo>
                  <a:cubicBezTo>
                    <a:pt x="1185" y="253"/>
                    <a:pt x="1197" y="250"/>
                    <a:pt x="1205" y="243"/>
                  </a:cubicBezTo>
                  <a:cubicBezTo>
                    <a:pt x="1213" y="236"/>
                    <a:pt x="1218" y="226"/>
                    <a:pt x="1218" y="214"/>
                  </a:cubicBezTo>
                  <a:cubicBezTo>
                    <a:pt x="1218" y="188"/>
                    <a:pt x="1199" y="175"/>
                    <a:pt x="1161" y="175"/>
                  </a:cubicBezTo>
                  <a:cubicBezTo>
                    <a:pt x="1145" y="175"/>
                    <a:pt x="1145" y="175"/>
                    <a:pt x="1145" y="175"/>
                  </a:cubicBezTo>
                  <a:cubicBezTo>
                    <a:pt x="1145" y="155"/>
                    <a:pt x="1145" y="155"/>
                    <a:pt x="1145" y="155"/>
                  </a:cubicBezTo>
                  <a:cubicBezTo>
                    <a:pt x="1161" y="155"/>
                    <a:pt x="1161" y="155"/>
                    <a:pt x="1161" y="155"/>
                  </a:cubicBezTo>
                  <a:cubicBezTo>
                    <a:pt x="1194" y="155"/>
                    <a:pt x="1210" y="143"/>
                    <a:pt x="1210" y="118"/>
                  </a:cubicBezTo>
                  <a:cubicBezTo>
                    <a:pt x="1210" y="95"/>
                    <a:pt x="1198" y="84"/>
                    <a:pt x="1172" y="84"/>
                  </a:cubicBezTo>
                  <a:cubicBezTo>
                    <a:pt x="1158" y="84"/>
                    <a:pt x="1145" y="89"/>
                    <a:pt x="1132" y="98"/>
                  </a:cubicBezTo>
                  <a:cubicBezTo>
                    <a:pt x="1132" y="76"/>
                    <a:pt x="1132" y="76"/>
                    <a:pt x="1132" y="76"/>
                  </a:cubicBezTo>
                  <a:cubicBezTo>
                    <a:pt x="1145" y="68"/>
                    <a:pt x="1160" y="64"/>
                    <a:pt x="1178" y="64"/>
                  </a:cubicBezTo>
                  <a:cubicBezTo>
                    <a:pt x="1195" y="64"/>
                    <a:pt x="1208" y="69"/>
                    <a:pt x="1219" y="78"/>
                  </a:cubicBezTo>
                  <a:cubicBezTo>
                    <a:pt x="1229" y="86"/>
                    <a:pt x="1234" y="98"/>
                    <a:pt x="1234" y="112"/>
                  </a:cubicBezTo>
                  <a:cubicBezTo>
                    <a:pt x="1234" y="139"/>
                    <a:pt x="1221" y="156"/>
                    <a:pt x="1194" y="163"/>
                  </a:cubicBezTo>
                  <a:cubicBezTo>
                    <a:pt x="1194" y="164"/>
                    <a:pt x="1194" y="164"/>
                    <a:pt x="1194" y="164"/>
                  </a:cubicBezTo>
                  <a:cubicBezTo>
                    <a:pt x="1208" y="166"/>
                    <a:pt x="1219" y="171"/>
                    <a:pt x="1228" y="180"/>
                  </a:cubicBezTo>
                  <a:cubicBezTo>
                    <a:pt x="1237" y="188"/>
                    <a:pt x="1241" y="199"/>
                    <a:pt x="1241" y="212"/>
                  </a:cubicBezTo>
                  <a:close/>
                  <a:moveTo>
                    <a:pt x="1393" y="205"/>
                  </a:moveTo>
                  <a:cubicBezTo>
                    <a:pt x="1393" y="218"/>
                    <a:pt x="1390" y="230"/>
                    <a:pt x="1385" y="240"/>
                  </a:cubicBezTo>
                  <a:cubicBezTo>
                    <a:pt x="1379" y="250"/>
                    <a:pt x="1372" y="258"/>
                    <a:pt x="1362" y="264"/>
                  </a:cubicBezTo>
                  <a:cubicBezTo>
                    <a:pt x="1352" y="270"/>
                    <a:pt x="1342" y="273"/>
                    <a:pt x="1330" y="273"/>
                  </a:cubicBezTo>
                  <a:cubicBezTo>
                    <a:pt x="1309" y="273"/>
                    <a:pt x="1294" y="265"/>
                    <a:pt x="1282" y="248"/>
                  </a:cubicBezTo>
                  <a:cubicBezTo>
                    <a:pt x="1271" y="232"/>
                    <a:pt x="1265" y="210"/>
                    <a:pt x="1265" y="181"/>
                  </a:cubicBezTo>
                  <a:cubicBezTo>
                    <a:pt x="1265" y="157"/>
                    <a:pt x="1268" y="137"/>
                    <a:pt x="1275" y="119"/>
                  </a:cubicBezTo>
                  <a:cubicBezTo>
                    <a:pt x="1282" y="102"/>
                    <a:pt x="1292" y="88"/>
                    <a:pt x="1304" y="79"/>
                  </a:cubicBezTo>
                  <a:cubicBezTo>
                    <a:pt x="1316" y="69"/>
                    <a:pt x="1331" y="64"/>
                    <a:pt x="1347" y="64"/>
                  </a:cubicBezTo>
                  <a:cubicBezTo>
                    <a:pt x="1361" y="64"/>
                    <a:pt x="1372" y="66"/>
                    <a:pt x="1381" y="70"/>
                  </a:cubicBezTo>
                  <a:cubicBezTo>
                    <a:pt x="1381" y="92"/>
                    <a:pt x="1381" y="92"/>
                    <a:pt x="1381" y="92"/>
                  </a:cubicBezTo>
                  <a:cubicBezTo>
                    <a:pt x="1370" y="86"/>
                    <a:pt x="1359" y="84"/>
                    <a:pt x="1348" y="84"/>
                  </a:cubicBezTo>
                  <a:cubicBezTo>
                    <a:pt x="1330" y="84"/>
                    <a:pt x="1316" y="92"/>
                    <a:pt x="1305" y="108"/>
                  </a:cubicBezTo>
                  <a:cubicBezTo>
                    <a:pt x="1294" y="124"/>
                    <a:pt x="1289" y="145"/>
                    <a:pt x="1289" y="172"/>
                  </a:cubicBezTo>
                  <a:cubicBezTo>
                    <a:pt x="1289" y="172"/>
                    <a:pt x="1289" y="172"/>
                    <a:pt x="1289" y="172"/>
                  </a:cubicBezTo>
                  <a:cubicBezTo>
                    <a:pt x="1299" y="153"/>
                    <a:pt x="1314" y="143"/>
                    <a:pt x="1335" y="143"/>
                  </a:cubicBezTo>
                  <a:cubicBezTo>
                    <a:pt x="1353" y="143"/>
                    <a:pt x="1367" y="149"/>
                    <a:pt x="1377" y="160"/>
                  </a:cubicBezTo>
                  <a:cubicBezTo>
                    <a:pt x="1388" y="172"/>
                    <a:pt x="1393" y="187"/>
                    <a:pt x="1393" y="205"/>
                  </a:cubicBezTo>
                  <a:close/>
                  <a:moveTo>
                    <a:pt x="1369" y="208"/>
                  </a:moveTo>
                  <a:cubicBezTo>
                    <a:pt x="1369" y="194"/>
                    <a:pt x="1366" y="183"/>
                    <a:pt x="1359" y="175"/>
                  </a:cubicBezTo>
                  <a:cubicBezTo>
                    <a:pt x="1352" y="167"/>
                    <a:pt x="1343" y="163"/>
                    <a:pt x="1330" y="163"/>
                  </a:cubicBezTo>
                  <a:cubicBezTo>
                    <a:pt x="1319" y="163"/>
                    <a:pt x="1309" y="167"/>
                    <a:pt x="1302" y="175"/>
                  </a:cubicBezTo>
                  <a:cubicBezTo>
                    <a:pt x="1294" y="182"/>
                    <a:pt x="1290" y="192"/>
                    <a:pt x="1290" y="203"/>
                  </a:cubicBezTo>
                  <a:cubicBezTo>
                    <a:pt x="1290" y="217"/>
                    <a:pt x="1294" y="229"/>
                    <a:pt x="1302" y="239"/>
                  </a:cubicBezTo>
                  <a:cubicBezTo>
                    <a:pt x="1309" y="248"/>
                    <a:pt x="1319" y="253"/>
                    <a:pt x="1331" y="253"/>
                  </a:cubicBezTo>
                  <a:cubicBezTo>
                    <a:pt x="1342" y="253"/>
                    <a:pt x="1351" y="249"/>
                    <a:pt x="1359" y="241"/>
                  </a:cubicBezTo>
                  <a:cubicBezTo>
                    <a:pt x="1366" y="232"/>
                    <a:pt x="1369" y="222"/>
                    <a:pt x="1369" y="208"/>
                  </a:cubicBezTo>
                  <a:close/>
                  <a:moveTo>
                    <a:pt x="1529" y="208"/>
                  </a:moveTo>
                  <a:cubicBezTo>
                    <a:pt x="1529" y="227"/>
                    <a:pt x="1522" y="243"/>
                    <a:pt x="1509" y="255"/>
                  </a:cubicBezTo>
                  <a:cubicBezTo>
                    <a:pt x="1496" y="267"/>
                    <a:pt x="1479" y="273"/>
                    <a:pt x="1457" y="273"/>
                  </a:cubicBezTo>
                  <a:cubicBezTo>
                    <a:pt x="1439" y="273"/>
                    <a:pt x="1425" y="270"/>
                    <a:pt x="1416" y="264"/>
                  </a:cubicBezTo>
                  <a:cubicBezTo>
                    <a:pt x="1416" y="240"/>
                    <a:pt x="1416" y="240"/>
                    <a:pt x="1416" y="240"/>
                  </a:cubicBezTo>
                  <a:cubicBezTo>
                    <a:pt x="1429" y="249"/>
                    <a:pt x="1443" y="253"/>
                    <a:pt x="1458" y="253"/>
                  </a:cubicBezTo>
                  <a:cubicBezTo>
                    <a:pt x="1472" y="253"/>
                    <a:pt x="1483" y="249"/>
                    <a:pt x="1492" y="241"/>
                  </a:cubicBezTo>
                  <a:cubicBezTo>
                    <a:pt x="1501" y="233"/>
                    <a:pt x="1505" y="222"/>
                    <a:pt x="1505" y="209"/>
                  </a:cubicBezTo>
                  <a:cubicBezTo>
                    <a:pt x="1505" y="196"/>
                    <a:pt x="1501" y="186"/>
                    <a:pt x="1492" y="178"/>
                  </a:cubicBezTo>
                  <a:cubicBezTo>
                    <a:pt x="1483" y="171"/>
                    <a:pt x="1470" y="167"/>
                    <a:pt x="1453" y="167"/>
                  </a:cubicBezTo>
                  <a:cubicBezTo>
                    <a:pt x="1440" y="167"/>
                    <a:pt x="1429" y="168"/>
                    <a:pt x="1419" y="169"/>
                  </a:cubicBezTo>
                  <a:cubicBezTo>
                    <a:pt x="1426" y="68"/>
                    <a:pt x="1426" y="68"/>
                    <a:pt x="1426" y="68"/>
                  </a:cubicBezTo>
                  <a:cubicBezTo>
                    <a:pt x="1519" y="68"/>
                    <a:pt x="1519" y="68"/>
                    <a:pt x="1519" y="68"/>
                  </a:cubicBezTo>
                  <a:cubicBezTo>
                    <a:pt x="1519" y="88"/>
                    <a:pt x="1519" y="88"/>
                    <a:pt x="1519" y="88"/>
                  </a:cubicBezTo>
                  <a:cubicBezTo>
                    <a:pt x="1446" y="88"/>
                    <a:pt x="1446" y="88"/>
                    <a:pt x="1446" y="88"/>
                  </a:cubicBezTo>
                  <a:cubicBezTo>
                    <a:pt x="1442" y="148"/>
                    <a:pt x="1442" y="148"/>
                    <a:pt x="1442" y="148"/>
                  </a:cubicBezTo>
                  <a:cubicBezTo>
                    <a:pt x="1461" y="147"/>
                    <a:pt x="1461" y="147"/>
                    <a:pt x="1461" y="147"/>
                  </a:cubicBezTo>
                  <a:cubicBezTo>
                    <a:pt x="1482" y="147"/>
                    <a:pt x="1498" y="152"/>
                    <a:pt x="1510" y="163"/>
                  </a:cubicBezTo>
                  <a:cubicBezTo>
                    <a:pt x="1523" y="173"/>
                    <a:pt x="1529" y="188"/>
                    <a:pt x="1529" y="208"/>
                  </a:cubicBezTo>
                  <a:close/>
                  <a:moveTo>
                    <a:pt x="281" y="308"/>
                  </a:moveTo>
                  <a:cubicBezTo>
                    <a:pt x="281" y="308"/>
                    <a:pt x="281" y="308"/>
                    <a:pt x="281" y="308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0" y="295"/>
                    <a:pt x="180" y="295"/>
                    <a:pt x="180" y="295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1" y="308"/>
                    <a:pt x="281" y="308"/>
                    <a:pt x="281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sp>
        <p:nvSpPr>
          <p:cNvPr id="47" name="Rounded Rectangle 31"/>
          <p:cNvSpPr/>
          <p:nvPr/>
        </p:nvSpPr>
        <p:spPr bwMode="auto">
          <a:xfrm>
            <a:off x="197682" y="4381352"/>
            <a:ext cx="11559004" cy="3657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Office 365 Groups</a:t>
            </a:r>
          </a:p>
        </p:txBody>
      </p:sp>
      <p:sp>
        <p:nvSpPr>
          <p:cNvPr id="48" name="Rounded Rectangle 32"/>
          <p:cNvSpPr/>
          <p:nvPr/>
        </p:nvSpPr>
        <p:spPr bwMode="auto">
          <a:xfrm>
            <a:off x="197682" y="3954747"/>
            <a:ext cx="11559004" cy="3657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Office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Graph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9" name="Rounded Rectangle 25"/>
          <p:cNvSpPr/>
          <p:nvPr/>
        </p:nvSpPr>
        <p:spPr bwMode="auto">
          <a:xfrm>
            <a:off x="197682" y="4807957"/>
            <a:ext cx="11559004" cy="3657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Infrastructure</a:t>
            </a:r>
          </a:p>
        </p:txBody>
      </p:sp>
      <p:grpSp>
        <p:nvGrpSpPr>
          <p:cNvPr id="50" name="Group 27"/>
          <p:cNvGrpSpPr>
            <a:grpSpLocks noChangeAspect="1"/>
          </p:cNvGrpSpPr>
          <p:nvPr/>
        </p:nvGrpSpPr>
        <p:grpSpPr>
          <a:xfrm>
            <a:off x="1253128" y="2797003"/>
            <a:ext cx="1005840" cy="1005840"/>
            <a:chOff x="4618037" y="1287462"/>
            <a:chExt cx="1371600" cy="1371600"/>
          </a:xfrm>
        </p:grpSpPr>
        <p:sp>
          <p:nvSpPr>
            <p:cNvPr id="51" name="Rectangle 19"/>
            <p:cNvSpPr/>
            <p:nvPr/>
          </p:nvSpPr>
          <p:spPr bwMode="auto">
            <a:xfrm>
              <a:off x="4618037" y="1287462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Outlook</a:t>
              </a:r>
            </a:p>
          </p:txBody>
        </p:sp>
        <p:sp>
          <p:nvSpPr>
            <p:cNvPr id="52" name="Freeform 33"/>
            <p:cNvSpPr>
              <a:spLocks noChangeAspect="1" noEditPoints="1"/>
            </p:cNvSpPr>
            <p:nvPr/>
          </p:nvSpPr>
          <p:spPr bwMode="black">
            <a:xfrm>
              <a:off x="4990206" y="1502163"/>
              <a:ext cx="627262" cy="606900"/>
            </a:xfrm>
            <a:custGeom>
              <a:avLst/>
              <a:gdLst>
                <a:gd name="T0" fmla="*/ 258 w 364"/>
                <a:gd name="T1" fmla="*/ 185 h 352"/>
                <a:gd name="T2" fmla="*/ 263 w 364"/>
                <a:gd name="T3" fmla="*/ 198 h 352"/>
                <a:gd name="T4" fmla="*/ 216 w 364"/>
                <a:gd name="T5" fmla="*/ 276 h 352"/>
                <a:gd name="T6" fmla="*/ 263 w 364"/>
                <a:gd name="T7" fmla="*/ 198 h 352"/>
                <a:gd name="T8" fmla="*/ 117 w 364"/>
                <a:gd name="T9" fmla="*/ 143 h 352"/>
                <a:gd name="T10" fmla="*/ 96 w 364"/>
                <a:gd name="T11" fmla="*/ 132 h 352"/>
                <a:gd name="T12" fmla="*/ 75 w 364"/>
                <a:gd name="T13" fmla="*/ 145 h 352"/>
                <a:gd name="T14" fmla="*/ 67 w 364"/>
                <a:gd name="T15" fmla="*/ 176 h 352"/>
                <a:gd name="T16" fmla="*/ 75 w 364"/>
                <a:gd name="T17" fmla="*/ 208 h 352"/>
                <a:gd name="T18" fmla="*/ 95 w 364"/>
                <a:gd name="T19" fmla="*/ 220 h 352"/>
                <a:gd name="T20" fmla="*/ 116 w 364"/>
                <a:gd name="T21" fmla="*/ 210 h 352"/>
                <a:gd name="T22" fmla="*/ 125 w 364"/>
                <a:gd name="T23" fmla="*/ 177 h 352"/>
                <a:gd name="T24" fmla="*/ 120 w 364"/>
                <a:gd name="T25" fmla="*/ 149 h 352"/>
                <a:gd name="T26" fmla="*/ 102 w 364"/>
                <a:gd name="T27" fmla="*/ 132 h 352"/>
                <a:gd name="T28" fmla="*/ 79 w 364"/>
                <a:gd name="T29" fmla="*/ 139 h 352"/>
                <a:gd name="T30" fmla="*/ 68 w 364"/>
                <a:gd name="T31" fmla="*/ 167 h 352"/>
                <a:gd name="T32" fmla="*/ 72 w 364"/>
                <a:gd name="T33" fmla="*/ 202 h 352"/>
                <a:gd name="T34" fmla="*/ 89 w 364"/>
                <a:gd name="T35" fmla="*/ 219 h 352"/>
                <a:gd name="T36" fmla="*/ 112 w 364"/>
                <a:gd name="T37" fmla="*/ 215 h 352"/>
                <a:gd name="T38" fmla="*/ 124 w 364"/>
                <a:gd name="T39" fmla="*/ 187 h 352"/>
                <a:gd name="T40" fmla="*/ 123 w 364"/>
                <a:gd name="T41" fmla="*/ 157 h 352"/>
                <a:gd name="T42" fmla="*/ 108 w 364"/>
                <a:gd name="T43" fmla="*/ 134 h 352"/>
                <a:gd name="T44" fmla="*/ 84 w 364"/>
                <a:gd name="T45" fmla="*/ 135 h 352"/>
                <a:gd name="T46" fmla="*/ 69 w 364"/>
                <a:gd name="T47" fmla="*/ 159 h 352"/>
                <a:gd name="T48" fmla="*/ 69 w 364"/>
                <a:gd name="T49" fmla="*/ 194 h 352"/>
                <a:gd name="T50" fmla="*/ 84 w 364"/>
                <a:gd name="T51" fmla="*/ 217 h 352"/>
                <a:gd name="T52" fmla="*/ 107 w 364"/>
                <a:gd name="T53" fmla="*/ 218 h 352"/>
                <a:gd name="T54" fmla="*/ 123 w 364"/>
                <a:gd name="T55" fmla="*/ 196 h 352"/>
                <a:gd name="T56" fmla="*/ 0 w 364"/>
                <a:gd name="T57" fmla="*/ 35 h 352"/>
                <a:gd name="T58" fmla="*/ 0 w 364"/>
                <a:gd name="T59" fmla="*/ 35 h 352"/>
                <a:gd name="T60" fmla="*/ 137 w 364"/>
                <a:gd name="T61" fmla="*/ 229 h 352"/>
                <a:gd name="T62" fmla="*/ 95 w 364"/>
                <a:gd name="T63" fmla="*/ 247 h 352"/>
                <a:gd name="T64" fmla="*/ 57 w 364"/>
                <a:gd name="T65" fmla="*/ 226 h 352"/>
                <a:gd name="T66" fmla="*/ 42 w 364"/>
                <a:gd name="T67" fmla="*/ 178 h 352"/>
                <a:gd name="T68" fmla="*/ 56 w 364"/>
                <a:gd name="T69" fmla="*/ 127 h 352"/>
                <a:gd name="T70" fmla="*/ 97 w 364"/>
                <a:gd name="T71" fmla="*/ 105 h 352"/>
                <a:gd name="T72" fmla="*/ 137 w 364"/>
                <a:gd name="T73" fmla="*/ 122 h 352"/>
                <a:gd name="T74" fmla="*/ 154 w 364"/>
                <a:gd name="T75" fmla="*/ 175 h 352"/>
                <a:gd name="T76" fmla="*/ 117 w 364"/>
                <a:gd name="T77" fmla="*/ 143 h 352"/>
                <a:gd name="T78" fmla="*/ 96 w 364"/>
                <a:gd name="T79" fmla="*/ 132 h 352"/>
                <a:gd name="T80" fmla="*/ 75 w 364"/>
                <a:gd name="T81" fmla="*/ 145 h 352"/>
                <a:gd name="T82" fmla="*/ 67 w 364"/>
                <a:gd name="T83" fmla="*/ 176 h 352"/>
                <a:gd name="T84" fmla="*/ 75 w 364"/>
                <a:gd name="T85" fmla="*/ 208 h 352"/>
                <a:gd name="T86" fmla="*/ 95 w 364"/>
                <a:gd name="T87" fmla="*/ 220 h 352"/>
                <a:gd name="T88" fmla="*/ 116 w 364"/>
                <a:gd name="T89" fmla="*/ 210 h 352"/>
                <a:gd name="T90" fmla="*/ 125 w 364"/>
                <a:gd name="T91" fmla="*/ 177 h 352"/>
                <a:gd name="T92" fmla="*/ 123 w 364"/>
                <a:gd name="T93" fmla="*/ 157 h 352"/>
                <a:gd name="T94" fmla="*/ 108 w 364"/>
                <a:gd name="T95" fmla="*/ 134 h 352"/>
                <a:gd name="T96" fmla="*/ 84 w 364"/>
                <a:gd name="T97" fmla="*/ 135 h 352"/>
                <a:gd name="T98" fmla="*/ 69 w 364"/>
                <a:gd name="T99" fmla="*/ 159 h 352"/>
                <a:gd name="T100" fmla="*/ 69 w 364"/>
                <a:gd name="T101" fmla="*/ 194 h 352"/>
                <a:gd name="T102" fmla="*/ 84 w 364"/>
                <a:gd name="T103" fmla="*/ 217 h 352"/>
                <a:gd name="T104" fmla="*/ 107 w 364"/>
                <a:gd name="T105" fmla="*/ 218 h 352"/>
                <a:gd name="T106" fmla="*/ 123 w 364"/>
                <a:gd name="T107" fmla="*/ 19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4" h="352">
                  <a:moveTo>
                    <a:pt x="356" y="76"/>
                  </a:moveTo>
                  <a:cubicBezTo>
                    <a:pt x="216" y="76"/>
                    <a:pt x="216" y="76"/>
                    <a:pt x="216" y="76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58" y="185"/>
                    <a:pt x="258" y="185"/>
                    <a:pt x="258" y="185"/>
                  </a:cubicBezTo>
                  <a:cubicBezTo>
                    <a:pt x="364" y="96"/>
                    <a:pt x="364" y="96"/>
                    <a:pt x="364" y="96"/>
                  </a:cubicBezTo>
                  <a:cubicBezTo>
                    <a:pt x="364" y="84"/>
                    <a:pt x="364" y="84"/>
                    <a:pt x="364" y="84"/>
                  </a:cubicBezTo>
                  <a:cubicBezTo>
                    <a:pt x="364" y="78"/>
                    <a:pt x="362" y="76"/>
                    <a:pt x="356" y="76"/>
                  </a:cubicBezTo>
                  <a:close/>
                  <a:moveTo>
                    <a:pt x="263" y="198"/>
                  </a:moveTo>
                  <a:cubicBezTo>
                    <a:pt x="262" y="199"/>
                    <a:pt x="260" y="200"/>
                    <a:pt x="258" y="200"/>
                  </a:cubicBezTo>
                  <a:cubicBezTo>
                    <a:pt x="256" y="200"/>
                    <a:pt x="255" y="199"/>
                    <a:pt x="253" y="19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356" y="276"/>
                    <a:pt x="356" y="276"/>
                    <a:pt x="356" y="276"/>
                  </a:cubicBezTo>
                  <a:cubicBezTo>
                    <a:pt x="362" y="276"/>
                    <a:pt x="364" y="274"/>
                    <a:pt x="364" y="268"/>
                  </a:cubicBezTo>
                  <a:cubicBezTo>
                    <a:pt x="364" y="113"/>
                    <a:pt x="364" y="113"/>
                    <a:pt x="364" y="113"/>
                  </a:cubicBezTo>
                  <a:lnTo>
                    <a:pt x="263" y="198"/>
                  </a:lnTo>
                  <a:close/>
                  <a:moveTo>
                    <a:pt x="124" y="166"/>
                  </a:moveTo>
                  <a:cubicBezTo>
                    <a:pt x="124" y="163"/>
                    <a:pt x="123" y="160"/>
                    <a:pt x="123" y="157"/>
                  </a:cubicBez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lose/>
                  <a:moveTo>
                    <a:pt x="124" y="166"/>
                  </a:moveTo>
                  <a:cubicBezTo>
                    <a:pt x="124" y="163"/>
                    <a:pt x="123" y="160"/>
                    <a:pt x="123" y="157"/>
                  </a:cubicBez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lose/>
                  <a:moveTo>
                    <a:pt x="124" y="166"/>
                  </a:moveTo>
                  <a:cubicBezTo>
                    <a:pt x="124" y="163"/>
                    <a:pt x="123" y="160"/>
                    <a:pt x="123" y="157"/>
                  </a:cubicBez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lose/>
                  <a:moveTo>
                    <a:pt x="0" y="35"/>
                  </a:moveTo>
                  <a:cubicBezTo>
                    <a:pt x="0" y="317"/>
                    <a:pt x="0" y="317"/>
                    <a:pt x="0" y="317"/>
                  </a:cubicBezTo>
                  <a:cubicBezTo>
                    <a:pt x="208" y="352"/>
                    <a:pt x="208" y="352"/>
                    <a:pt x="208" y="352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0" y="35"/>
                  </a:lnTo>
                  <a:close/>
                  <a:moveTo>
                    <a:pt x="153" y="191"/>
                  </a:moveTo>
                  <a:cubicBezTo>
                    <a:pt x="152" y="196"/>
                    <a:pt x="151" y="201"/>
                    <a:pt x="149" y="206"/>
                  </a:cubicBezTo>
                  <a:cubicBezTo>
                    <a:pt x="148" y="210"/>
                    <a:pt x="146" y="214"/>
                    <a:pt x="144" y="218"/>
                  </a:cubicBezTo>
                  <a:cubicBezTo>
                    <a:pt x="142" y="222"/>
                    <a:pt x="140" y="226"/>
                    <a:pt x="137" y="229"/>
                  </a:cubicBezTo>
                  <a:cubicBezTo>
                    <a:pt x="134" y="232"/>
                    <a:pt x="131" y="235"/>
                    <a:pt x="128" y="237"/>
                  </a:cubicBezTo>
                  <a:cubicBezTo>
                    <a:pt x="125" y="240"/>
                    <a:pt x="121" y="242"/>
                    <a:pt x="118" y="243"/>
                  </a:cubicBezTo>
                  <a:cubicBezTo>
                    <a:pt x="114" y="245"/>
                    <a:pt x="111" y="246"/>
                    <a:pt x="107" y="246"/>
                  </a:cubicBezTo>
                  <a:cubicBezTo>
                    <a:pt x="103" y="247"/>
                    <a:pt x="99" y="247"/>
                    <a:pt x="95" y="247"/>
                  </a:cubicBezTo>
                  <a:cubicBezTo>
                    <a:pt x="91" y="246"/>
                    <a:pt x="87" y="246"/>
                    <a:pt x="83" y="245"/>
                  </a:cubicBezTo>
                  <a:cubicBezTo>
                    <a:pt x="80" y="244"/>
                    <a:pt x="77" y="242"/>
                    <a:pt x="73" y="241"/>
                  </a:cubicBezTo>
                  <a:cubicBezTo>
                    <a:pt x="70" y="239"/>
                    <a:pt x="67" y="237"/>
                    <a:pt x="64" y="234"/>
                  </a:cubicBezTo>
                  <a:cubicBezTo>
                    <a:pt x="62" y="232"/>
                    <a:pt x="59" y="229"/>
                    <a:pt x="57" y="226"/>
                  </a:cubicBezTo>
                  <a:cubicBezTo>
                    <a:pt x="54" y="223"/>
                    <a:pt x="52" y="219"/>
                    <a:pt x="50" y="216"/>
                  </a:cubicBezTo>
                  <a:cubicBezTo>
                    <a:pt x="49" y="212"/>
                    <a:pt x="47" y="208"/>
                    <a:pt x="46" y="204"/>
                  </a:cubicBezTo>
                  <a:cubicBezTo>
                    <a:pt x="45" y="200"/>
                    <a:pt x="44" y="196"/>
                    <a:pt x="43" y="192"/>
                  </a:cubicBezTo>
                  <a:cubicBezTo>
                    <a:pt x="43" y="187"/>
                    <a:pt x="42" y="183"/>
                    <a:pt x="42" y="178"/>
                  </a:cubicBezTo>
                  <a:cubicBezTo>
                    <a:pt x="42" y="173"/>
                    <a:pt x="43" y="168"/>
                    <a:pt x="43" y="163"/>
                  </a:cubicBezTo>
                  <a:cubicBezTo>
                    <a:pt x="44" y="158"/>
                    <a:pt x="45" y="154"/>
                    <a:pt x="46" y="150"/>
                  </a:cubicBezTo>
                  <a:cubicBezTo>
                    <a:pt x="47" y="146"/>
                    <a:pt x="48" y="142"/>
                    <a:pt x="50" y="138"/>
                  </a:cubicBezTo>
                  <a:cubicBezTo>
                    <a:pt x="52" y="134"/>
                    <a:pt x="54" y="131"/>
                    <a:pt x="56" y="127"/>
                  </a:cubicBezTo>
                  <a:cubicBezTo>
                    <a:pt x="59" y="124"/>
                    <a:pt x="61" y="121"/>
                    <a:pt x="64" y="118"/>
                  </a:cubicBezTo>
                  <a:cubicBezTo>
                    <a:pt x="67" y="116"/>
                    <a:pt x="70" y="113"/>
                    <a:pt x="74" y="112"/>
                  </a:cubicBezTo>
                  <a:cubicBezTo>
                    <a:pt x="77" y="110"/>
                    <a:pt x="81" y="108"/>
                    <a:pt x="84" y="107"/>
                  </a:cubicBezTo>
                  <a:cubicBezTo>
                    <a:pt x="88" y="106"/>
                    <a:pt x="92" y="105"/>
                    <a:pt x="97" y="105"/>
                  </a:cubicBezTo>
                  <a:cubicBezTo>
                    <a:pt x="101" y="105"/>
                    <a:pt x="105" y="105"/>
                    <a:pt x="108" y="106"/>
                  </a:cubicBezTo>
                  <a:cubicBezTo>
                    <a:pt x="112" y="106"/>
                    <a:pt x="116" y="107"/>
                    <a:pt x="119" y="109"/>
                  </a:cubicBezTo>
                  <a:cubicBezTo>
                    <a:pt x="122" y="110"/>
                    <a:pt x="126" y="112"/>
                    <a:pt x="129" y="114"/>
                  </a:cubicBezTo>
                  <a:cubicBezTo>
                    <a:pt x="132" y="116"/>
                    <a:pt x="135" y="119"/>
                    <a:pt x="137" y="122"/>
                  </a:cubicBezTo>
                  <a:cubicBezTo>
                    <a:pt x="140" y="126"/>
                    <a:pt x="142" y="129"/>
                    <a:pt x="144" y="133"/>
                  </a:cubicBezTo>
                  <a:cubicBezTo>
                    <a:pt x="147" y="137"/>
                    <a:pt x="148" y="141"/>
                    <a:pt x="150" y="145"/>
                  </a:cubicBezTo>
                  <a:cubicBezTo>
                    <a:pt x="151" y="149"/>
                    <a:pt x="152" y="154"/>
                    <a:pt x="153" y="159"/>
                  </a:cubicBezTo>
                  <a:cubicBezTo>
                    <a:pt x="153" y="164"/>
                    <a:pt x="154" y="169"/>
                    <a:pt x="154" y="175"/>
                  </a:cubicBezTo>
                  <a:cubicBezTo>
                    <a:pt x="154" y="181"/>
                    <a:pt x="153" y="186"/>
                    <a:pt x="153" y="191"/>
                  </a:cubicBezTo>
                  <a:close/>
                  <a:moveTo>
                    <a:pt x="123" y="157"/>
                  </a:move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ubicBezTo>
                    <a:pt x="124" y="163"/>
                    <a:pt x="123" y="160"/>
                    <a:pt x="123" y="157"/>
                  </a:cubicBezTo>
                  <a:close/>
                  <a:moveTo>
                    <a:pt x="124" y="166"/>
                  </a:moveTo>
                  <a:cubicBezTo>
                    <a:pt x="124" y="163"/>
                    <a:pt x="123" y="160"/>
                    <a:pt x="123" y="157"/>
                  </a:cubicBezTo>
                  <a:cubicBezTo>
                    <a:pt x="122" y="154"/>
                    <a:pt x="121" y="152"/>
                    <a:pt x="120" y="149"/>
                  </a:cubicBezTo>
                  <a:cubicBezTo>
                    <a:pt x="119" y="147"/>
                    <a:pt x="118" y="145"/>
                    <a:pt x="117" y="143"/>
                  </a:cubicBezTo>
                  <a:cubicBezTo>
                    <a:pt x="115" y="141"/>
                    <a:pt x="114" y="139"/>
                    <a:pt x="112" y="138"/>
                  </a:cubicBezTo>
                  <a:cubicBezTo>
                    <a:pt x="111" y="136"/>
                    <a:pt x="109" y="135"/>
                    <a:pt x="108" y="134"/>
                  </a:cubicBezTo>
                  <a:cubicBezTo>
                    <a:pt x="106" y="133"/>
                    <a:pt x="104" y="133"/>
                    <a:pt x="102" y="132"/>
                  </a:cubicBezTo>
                  <a:cubicBezTo>
                    <a:pt x="100" y="132"/>
                    <a:pt x="98" y="132"/>
                    <a:pt x="96" y="132"/>
                  </a:cubicBezTo>
                  <a:cubicBezTo>
                    <a:pt x="94" y="132"/>
                    <a:pt x="92" y="132"/>
                    <a:pt x="89" y="133"/>
                  </a:cubicBezTo>
                  <a:cubicBezTo>
                    <a:pt x="87" y="133"/>
                    <a:pt x="86" y="134"/>
                    <a:pt x="84" y="135"/>
                  </a:cubicBezTo>
                  <a:cubicBezTo>
                    <a:pt x="82" y="136"/>
                    <a:pt x="80" y="138"/>
                    <a:pt x="79" y="139"/>
                  </a:cubicBezTo>
                  <a:cubicBezTo>
                    <a:pt x="77" y="141"/>
                    <a:pt x="76" y="143"/>
                    <a:pt x="75" y="145"/>
                  </a:cubicBezTo>
                  <a:cubicBezTo>
                    <a:pt x="73" y="147"/>
                    <a:pt x="72" y="149"/>
                    <a:pt x="71" y="151"/>
                  </a:cubicBezTo>
                  <a:cubicBezTo>
                    <a:pt x="71" y="154"/>
                    <a:pt x="70" y="156"/>
                    <a:pt x="69" y="159"/>
                  </a:cubicBezTo>
                  <a:cubicBezTo>
                    <a:pt x="69" y="161"/>
                    <a:pt x="68" y="164"/>
                    <a:pt x="68" y="167"/>
                  </a:cubicBezTo>
                  <a:cubicBezTo>
                    <a:pt x="68" y="170"/>
                    <a:pt x="67" y="173"/>
                    <a:pt x="67" y="176"/>
                  </a:cubicBezTo>
                  <a:cubicBezTo>
                    <a:pt x="67" y="179"/>
                    <a:pt x="68" y="183"/>
                    <a:pt x="68" y="186"/>
                  </a:cubicBezTo>
                  <a:cubicBezTo>
                    <a:pt x="68" y="189"/>
                    <a:pt x="69" y="192"/>
                    <a:pt x="69" y="194"/>
                  </a:cubicBezTo>
                  <a:cubicBezTo>
                    <a:pt x="70" y="197"/>
                    <a:pt x="71" y="200"/>
                    <a:pt x="72" y="202"/>
                  </a:cubicBezTo>
                  <a:cubicBezTo>
                    <a:pt x="73" y="204"/>
                    <a:pt x="74" y="206"/>
                    <a:pt x="75" y="208"/>
                  </a:cubicBezTo>
                  <a:cubicBezTo>
                    <a:pt x="77" y="210"/>
                    <a:pt x="78" y="212"/>
                    <a:pt x="79" y="213"/>
                  </a:cubicBezTo>
                  <a:cubicBezTo>
                    <a:pt x="81" y="215"/>
                    <a:pt x="83" y="216"/>
                    <a:pt x="84" y="217"/>
                  </a:cubicBezTo>
                  <a:cubicBezTo>
                    <a:pt x="86" y="218"/>
                    <a:pt x="88" y="219"/>
                    <a:pt x="89" y="219"/>
                  </a:cubicBezTo>
                  <a:cubicBezTo>
                    <a:pt x="91" y="220"/>
                    <a:pt x="93" y="220"/>
                    <a:pt x="95" y="220"/>
                  </a:cubicBezTo>
                  <a:cubicBezTo>
                    <a:pt x="97" y="220"/>
                    <a:pt x="99" y="220"/>
                    <a:pt x="101" y="220"/>
                  </a:cubicBezTo>
                  <a:cubicBezTo>
                    <a:pt x="103" y="219"/>
                    <a:pt x="105" y="219"/>
                    <a:pt x="107" y="218"/>
                  </a:cubicBezTo>
                  <a:cubicBezTo>
                    <a:pt x="109" y="217"/>
                    <a:pt x="110" y="216"/>
                    <a:pt x="112" y="215"/>
                  </a:cubicBezTo>
                  <a:cubicBezTo>
                    <a:pt x="113" y="213"/>
                    <a:pt x="115" y="212"/>
                    <a:pt x="116" y="210"/>
                  </a:cubicBezTo>
                  <a:cubicBezTo>
                    <a:pt x="118" y="208"/>
                    <a:pt x="119" y="206"/>
                    <a:pt x="120" y="203"/>
                  </a:cubicBezTo>
                  <a:cubicBezTo>
                    <a:pt x="121" y="201"/>
                    <a:pt x="122" y="199"/>
                    <a:pt x="123" y="196"/>
                  </a:cubicBezTo>
                  <a:cubicBezTo>
                    <a:pt x="123" y="193"/>
                    <a:pt x="124" y="190"/>
                    <a:pt x="124" y="187"/>
                  </a:cubicBezTo>
                  <a:cubicBezTo>
                    <a:pt x="125" y="184"/>
                    <a:pt x="125" y="180"/>
                    <a:pt x="125" y="177"/>
                  </a:cubicBezTo>
                  <a:cubicBezTo>
                    <a:pt x="125" y="173"/>
                    <a:pt x="125" y="170"/>
                    <a:pt x="124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200" b="1" kern="0">
                <a:solidFill>
                  <a:sysClr val="windowText" lastClr="000000"/>
                </a:solidFill>
                <a:latin typeface="Segoe UI Light"/>
              </a:endParaRPr>
            </a:p>
          </p:txBody>
        </p:sp>
      </p:grpSp>
      <p:grpSp>
        <p:nvGrpSpPr>
          <p:cNvPr id="53" name="Group 33"/>
          <p:cNvGrpSpPr>
            <a:grpSpLocks noChangeAspect="1"/>
          </p:cNvGrpSpPr>
          <p:nvPr/>
        </p:nvGrpSpPr>
        <p:grpSpPr>
          <a:xfrm>
            <a:off x="4419466" y="2797003"/>
            <a:ext cx="1005840" cy="1005840"/>
            <a:chOff x="6612620" y="1406841"/>
            <a:chExt cx="1371600" cy="1371600"/>
          </a:xfrm>
        </p:grpSpPr>
        <p:sp>
          <p:nvSpPr>
            <p:cNvPr id="54" name="Rectangle 49"/>
            <p:cNvSpPr/>
            <p:nvPr/>
          </p:nvSpPr>
          <p:spPr bwMode="auto">
            <a:xfrm>
              <a:off x="6612620" y="1406841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Skype for 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Business</a:t>
              </a:r>
            </a:p>
          </p:txBody>
        </p:sp>
        <p:sp>
          <p:nvSpPr>
            <p:cNvPr id="55" name="Freeform 13"/>
            <p:cNvSpPr>
              <a:spLocks noChangeAspect="1" noEditPoints="1"/>
            </p:cNvSpPr>
            <p:nvPr/>
          </p:nvSpPr>
          <p:spPr bwMode="black">
            <a:xfrm>
              <a:off x="6985052" y="1509093"/>
              <a:ext cx="599970" cy="599970"/>
            </a:xfrm>
            <a:custGeom>
              <a:avLst/>
              <a:gdLst>
                <a:gd name="T0" fmla="*/ 747 w 769"/>
                <a:gd name="T1" fmla="*/ 473 h 780"/>
                <a:gd name="T2" fmla="*/ 756 w 769"/>
                <a:gd name="T3" fmla="*/ 394 h 780"/>
                <a:gd name="T4" fmla="*/ 389 w 769"/>
                <a:gd name="T5" fmla="*/ 27 h 780"/>
                <a:gd name="T6" fmla="*/ 326 w 769"/>
                <a:gd name="T7" fmla="*/ 33 h 780"/>
                <a:gd name="T8" fmla="*/ 213 w 769"/>
                <a:gd name="T9" fmla="*/ 0 h 780"/>
                <a:gd name="T10" fmla="*/ 0 w 769"/>
                <a:gd name="T11" fmla="*/ 213 h 780"/>
                <a:gd name="T12" fmla="*/ 29 w 769"/>
                <a:gd name="T13" fmla="*/ 320 h 780"/>
                <a:gd name="T14" fmla="*/ 22 w 769"/>
                <a:gd name="T15" fmla="*/ 394 h 780"/>
                <a:gd name="T16" fmla="*/ 389 w 769"/>
                <a:gd name="T17" fmla="*/ 761 h 780"/>
                <a:gd name="T18" fmla="*/ 456 w 769"/>
                <a:gd name="T19" fmla="*/ 755 h 780"/>
                <a:gd name="T20" fmla="*/ 556 w 769"/>
                <a:gd name="T21" fmla="*/ 780 h 780"/>
                <a:gd name="T22" fmla="*/ 769 w 769"/>
                <a:gd name="T23" fmla="*/ 567 h 780"/>
                <a:gd name="T24" fmla="*/ 747 w 769"/>
                <a:gd name="T25" fmla="*/ 473 h 780"/>
                <a:gd name="T26" fmla="*/ 577 w 769"/>
                <a:gd name="T27" fmla="*/ 570 h 780"/>
                <a:gd name="T28" fmla="*/ 502 w 769"/>
                <a:gd name="T29" fmla="*/ 626 h 780"/>
                <a:gd name="T30" fmla="*/ 388 w 769"/>
                <a:gd name="T31" fmla="*/ 646 h 780"/>
                <a:gd name="T32" fmla="*/ 256 w 769"/>
                <a:gd name="T33" fmla="*/ 619 h 780"/>
                <a:gd name="T34" fmla="*/ 196 w 769"/>
                <a:gd name="T35" fmla="*/ 565 h 780"/>
                <a:gd name="T36" fmla="*/ 172 w 769"/>
                <a:gd name="T37" fmla="*/ 499 h 780"/>
                <a:gd name="T38" fmla="*/ 188 w 769"/>
                <a:gd name="T39" fmla="*/ 464 h 780"/>
                <a:gd name="T40" fmla="*/ 226 w 769"/>
                <a:gd name="T41" fmla="*/ 450 h 780"/>
                <a:gd name="T42" fmla="*/ 258 w 769"/>
                <a:gd name="T43" fmla="*/ 461 h 780"/>
                <a:gd name="T44" fmla="*/ 280 w 769"/>
                <a:gd name="T45" fmla="*/ 493 h 780"/>
                <a:gd name="T46" fmla="*/ 301 w 769"/>
                <a:gd name="T47" fmla="*/ 530 h 780"/>
                <a:gd name="T48" fmla="*/ 332 w 769"/>
                <a:gd name="T49" fmla="*/ 554 h 780"/>
                <a:gd name="T50" fmla="*/ 385 w 769"/>
                <a:gd name="T51" fmla="*/ 563 h 780"/>
                <a:gd name="T52" fmla="*/ 459 w 769"/>
                <a:gd name="T53" fmla="*/ 544 h 780"/>
                <a:gd name="T54" fmla="*/ 486 w 769"/>
                <a:gd name="T55" fmla="*/ 498 h 780"/>
                <a:gd name="T56" fmla="*/ 472 w 769"/>
                <a:gd name="T57" fmla="*/ 463 h 780"/>
                <a:gd name="T58" fmla="*/ 433 w 769"/>
                <a:gd name="T59" fmla="*/ 442 h 780"/>
                <a:gd name="T60" fmla="*/ 365 w 769"/>
                <a:gd name="T61" fmla="*/ 425 h 780"/>
                <a:gd name="T62" fmla="*/ 269 w 769"/>
                <a:gd name="T63" fmla="*/ 396 h 780"/>
                <a:gd name="T64" fmla="*/ 206 w 769"/>
                <a:gd name="T65" fmla="*/ 350 h 780"/>
                <a:gd name="T66" fmla="*/ 182 w 769"/>
                <a:gd name="T67" fmla="*/ 277 h 780"/>
                <a:gd name="T68" fmla="*/ 207 w 769"/>
                <a:gd name="T69" fmla="*/ 202 h 780"/>
                <a:gd name="T70" fmla="*/ 279 w 769"/>
                <a:gd name="T71" fmla="*/ 153 h 780"/>
                <a:gd name="T72" fmla="*/ 386 w 769"/>
                <a:gd name="T73" fmla="*/ 136 h 780"/>
                <a:gd name="T74" fmla="*/ 472 w 769"/>
                <a:gd name="T75" fmla="*/ 147 h 780"/>
                <a:gd name="T76" fmla="*/ 532 w 769"/>
                <a:gd name="T77" fmla="*/ 178 h 780"/>
                <a:gd name="T78" fmla="*/ 568 w 769"/>
                <a:gd name="T79" fmla="*/ 218 h 780"/>
                <a:gd name="T80" fmla="*/ 580 w 769"/>
                <a:gd name="T81" fmla="*/ 259 h 780"/>
                <a:gd name="T82" fmla="*/ 565 w 769"/>
                <a:gd name="T83" fmla="*/ 295 h 780"/>
                <a:gd name="T84" fmla="*/ 527 w 769"/>
                <a:gd name="T85" fmla="*/ 311 h 780"/>
                <a:gd name="T86" fmla="*/ 495 w 769"/>
                <a:gd name="T87" fmla="*/ 301 h 780"/>
                <a:gd name="T88" fmla="*/ 473 w 769"/>
                <a:gd name="T89" fmla="*/ 272 h 780"/>
                <a:gd name="T90" fmla="*/ 440 w 769"/>
                <a:gd name="T91" fmla="*/ 231 h 780"/>
                <a:gd name="T92" fmla="*/ 379 w 769"/>
                <a:gd name="T93" fmla="*/ 217 h 780"/>
                <a:gd name="T94" fmla="*/ 316 w 769"/>
                <a:gd name="T95" fmla="*/ 232 h 780"/>
                <a:gd name="T96" fmla="*/ 293 w 769"/>
                <a:gd name="T97" fmla="*/ 268 h 780"/>
                <a:gd name="T98" fmla="*/ 300 w 769"/>
                <a:gd name="T99" fmla="*/ 289 h 780"/>
                <a:gd name="T100" fmla="*/ 322 w 769"/>
                <a:gd name="T101" fmla="*/ 306 h 780"/>
                <a:gd name="T102" fmla="*/ 352 w 769"/>
                <a:gd name="T103" fmla="*/ 317 h 780"/>
                <a:gd name="T104" fmla="*/ 402 w 769"/>
                <a:gd name="T105" fmla="*/ 329 h 780"/>
                <a:gd name="T106" fmla="*/ 483 w 769"/>
                <a:gd name="T107" fmla="*/ 351 h 780"/>
                <a:gd name="T108" fmla="*/ 546 w 769"/>
                <a:gd name="T109" fmla="*/ 379 h 780"/>
                <a:gd name="T110" fmla="*/ 588 w 769"/>
                <a:gd name="T111" fmla="*/ 423 h 780"/>
                <a:gd name="T112" fmla="*/ 603 w 769"/>
                <a:gd name="T113" fmla="*/ 488 h 780"/>
                <a:gd name="T114" fmla="*/ 577 w 769"/>
                <a:gd name="T115" fmla="*/ 57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9" h="780">
                  <a:moveTo>
                    <a:pt x="747" y="473"/>
                  </a:moveTo>
                  <a:cubicBezTo>
                    <a:pt x="753" y="448"/>
                    <a:pt x="756" y="421"/>
                    <a:pt x="756" y="394"/>
                  </a:cubicBezTo>
                  <a:cubicBezTo>
                    <a:pt x="756" y="192"/>
                    <a:pt x="591" y="27"/>
                    <a:pt x="389" y="27"/>
                  </a:cubicBezTo>
                  <a:cubicBezTo>
                    <a:pt x="367" y="27"/>
                    <a:pt x="346" y="29"/>
                    <a:pt x="326" y="33"/>
                  </a:cubicBezTo>
                  <a:cubicBezTo>
                    <a:pt x="293" y="12"/>
                    <a:pt x="254" y="0"/>
                    <a:pt x="213" y="0"/>
                  </a:cubicBezTo>
                  <a:cubicBezTo>
                    <a:pt x="95" y="0"/>
                    <a:pt x="0" y="95"/>
                    <a:pt x="0" y="213"/>
                  </a:cubicBezTo>
                  <a:cubicBezTo>
                    <a:pt x="0" y="252"/>
                    <a:pt x="11" y="289"/>
                    <a:pt x="29" y="320"/>
                  </a:cubicBezTo>
                  <a:cubicBezTo>
                    <a:pt x="24" y="344"/>
                    <a:pt x="22" y="369"/>
                    <a:pt x="22" y="394"/>
                  </a:cubicBezTo>
                  <a:cubicBezTo>
                    <a:pt x="22" y="597"/>
                    <a:pt x="186" y="761"/>
                    <a:pt x="389" y="761"/>
                  </a:cubicBezTo>
                  <a:cubicBezTo>
                    <a:pt x="412" y="761"/>
                    <a:pt x="434" y="759"/>
                    <a:pt x="456" y="755"/>
                  </a:cubicBezTo>
                  <a:cubicBezTo>
                    <a:pt x="486" y="771"/>
                    <a:pt x="520" y="780"/>
                    <a:pt x="556" y="780"/>
                  </a:cubicBezTo>
                  <a:cubicBezTo>
                    <a:pt x="674" y="780"/>
                    <a:pt x="769" y="685"/>
                    <a:pt x="769" y="567"/>
                  </a:cubicBezTo>
                  <a:cubicBezTo>
                    <a:pt x="769" y="534"/>
                    <a:pt x="761" y="501"/>
                    <a:pt x="747" y="473"/>
                  </a:cubicBezTo>
                  <a:close/>
                  <a:moveTo>
                    <a:pt x="577" y="570"/>
                  </a:moveTo>
                  <a:cubicBezTo>
                    <a:pt x="560" y="594"/>
                    <a:pt x="535" y="613"/>
                    <a:pt x="502" y="626"/>
                  </a:cubicBezTo>
                  <a:cubicBezTo>
                    <a:pt x="470" y="640"/>
                    <a:pt x="432" y="646"/>
                    <a:pt x="388" y="646"/>
                  </a:cubicBezTo>
                  <a:cubicBezTo>
                    <a:pt x="335" y="646"/>
                    <a:pt x="291" y="637"/>
                    <a:pt x="256" y="619"/>
                  </a:cubicBezTo>
                  <a:cubicBezTo>
                    <a:pt x="232" y="605"/>
                    <a:pt x="211" y="587"/>
                    <a:pt x="196" y="565"/>
                  </a:cubicBezTo>
                  <a:cubicBezTo>
                    <a:pt x="180" y="543"/>
                    <a:pt x="172" y="520"/>
                    <a:pt x="172" y="499"/>
                  </a:cubicBezTo>
                  <a:cubicBezTo>
                    <a:pt x="172" y="485"/>
                    <a:pt x="177" y="474"/>
                    <a:pt x="188" y="464"/>
                  </a:cubicBezTo>
                  <a:cubicBezTo>
                    <a:pt x="198" y="455"/>
                    <a:pt x="211" y="450"/>
                    <a:pt x="226" y="450"/>
                  </a:cubicBezTo>
                  <a:cubicBezTo>
                    <a:pt x="239" y="450"/>
                    <a:pt x="249" y="454"/>
                    <a:pt x="258" y="461"/>
                  </a:cubicBezTo>
                  <a:cubicBezTo>
                    <a:pt x="267" y="468"/>
                    <a:pt x="274" y="479"/>
                    <a:pt x="280" y="493"/>
                  </a:cubicBezTo>
                  <a:cubicBezTo>
                    <a:pt x="286" y="508"/>
                    <a:pt x="293" y="520"/>
                    <a:pt x="301" y="530"/>
                  </a:cubicBezTo>
                  <a:cubicBezTo>
                    <a:pt x="308" y="540"/>
                    <a:pt x="318" y="548"/>
                    <a:pt x="332" y="554"/>
                  </a:cubicBezTo>
                  <a:cubicBezTo>
                    <a:pt x="345" y="560"/>
                    <a:pt x="363" y="563"/>
                    <a:pt x="385" y="563"/>
                  </a:cubicBezTo>
                  <a:cubicBezTo>
                    <a:pt x="415" y="563"/>
                    <a:pt x="440" y="557"/>
                    <a:pt x="459" y="544"/>
                  </a:cubicBezTo>
                  <a:cubicBezTo>
                    <a:pt x="477" y="532"/>
                    <a:pt x="486" y="517"/>
                    <a:pt x="486" y="498"/>
                  </a:cubicBezTo>
                  <a:cubicBezTo>
                    <a:pt x="486" y="484"/>
                    <a:pt x="481" y="472"/>
                    <a:pt x="472" y="463"/>
                  </a:cubicBezTo>
                  <a:cubicBezTo>
                    <a:pt x="462" y="454"/>
                    <a:pt x="449" y="447"/>
                    <a:pt x="433" y="442"/>
                  </a:cubicBezTo>
                  <a:cubicBezTo>
                    <a:pt x="416" y="437"/>
                    <a:pt x="393" y="431"/>
                    <a:pt x="365" y="425"/>
                  </a:cubicBezTo>
                  <a:cubicBezTo>
                    <a:pt x="327" y="417"/>
                    <a:pt x="295" y="407"/>
                    <a:pt x="269" y="396"/>
                  </a:cubicBezTo>
                  <a:cubicBezTo>
                    <a:pt x="243" y="385"/>
                    <a:pt x="222" y="370"/>
                    <a:pt x="206" y="350"/>
                  </a:cubicBezTo>
                  <a:cubicBezTo>
                    <a:pt x="190" y="331"/>
                    <a:pt x="182" y="306"/>
                    <a:pt x="182" y="277"/>
                  </a:cubicBezTo>
                  <a:cubicBezTo>
                    <a:pt x="182" y="249"/>
                    <a:pt x="191" y="224"/>
                    <a:pt x="207" y="202"/>
                  </a:cubicBezTo>
                  <a:cubicBezTo>
                    <a:pt x="224" y="181"/>
                    <a:pt x="248" y="164"/>
                    <a:pt x="279" y="153"/>
                  </a:cubicBezTo>
                  <a:cubicBezTo>
                    <a:pt x="309" y="142"/>
                    <a:pt x="345" y="136"/>
                    <a:pt x="386" y="136"/>
                  </a:cubicBezTo>
                  <a:cubicBezTo>
                    <a:pt x="419" y="136"/>
                    <a:pt x="448" y="140"/>
                    <a:pt x="472" y="147"/>
                  </a:cubicBezTo>
                  <a:cubicBezTo>
                    <a:pt x="496" y="155"/>
                    <a:pt x="516" y="165"/>
                    <a:pt x="532" y="178"/>
                  </a:cubicBezTo>
                  <a:cubicBezTo>
                    <a:pt x="549" y="190"/>
                    <a:pt x="561" y="204"/>
                    <a:pt x="568" y="218"/>
                  </a:cubicBezTo>
                  <a:cubicBezTo>
                    <a:pt x="576" y="232"/>
                    <a:pt x="580" y="246"/>
                    <a:pt x="580" y="259"/>
                  </a:cubicBezTo>
                  <a:cubicBezTo>
                    <a:pt x="580" y="273"/>
                    <a:pt x="575" y="284"/>
                    <a:pt x="565" y="295"/>
                  </a:cubicBezTo>
                  <a:cubicBezTo>
                    <a:pt x="555" y="305"/>
                    <a:pt x="542" y="311"/>
                    <a:pt x="527" y="311"/>
                  </a:cubicBezTo>
                  <a:cubicBezTo>
                    <a:pt x="513" y="311"/>
                    <a:pt x="503" y="307"/>
                    <a:pt x="495" y="301"/>
                  </a:cubicBezTo>
                  <a:cubicBezTo>
                    <a:pt x="488" y="295"/>
                    <a:pt x="481" y="285"/>
                    <a:pt x="473" y="272"/>
                  </a:cubicBezTo>
                  <a:cubicBezTo>
                    <a:pt x="464" y="254"/>
                    <a:pt x="453" y="241"/>
                    <a:pt x="440" y="231"/>
                  </a:cubicBezTo>
                  <a:cubicBezTo>
                    <a:pt x="428" y="221"/>
                    <a:pt x="407" y="217"/>
                    <a:pt x="379" y="217"/>
                  </a:cubicBezTo>
                  <a:cubicBezTo>
                    <a:pt x="353" y="217"/>
                    <a:pt x="331" y="222"/>
                    <a:pt x="316" y="232"/>
                  </a:cubicBezTo>
                  <a:cubicBezTo>
                    <a:pt x="300" y="242"/>
                    <a:pt x="293" y="254"/>
                    <a:pt x="293" y="268"/>
                  </a:cubicBezTo>
                  <a:cubicBezTo>
                    <a:pt x="293" y="276"/>
                    <a:pt x="295" y="283"/>
                    <a:pt x="300" y="289"/>
                  </a:cubicBezTo>
                  <a:cubicBezTo>
                    <a:pt x="305" y="295"/>
                    <a:pt x="313" y="301"/>
                    <a:pt x="322" y="306"/>
                  </a:cubicBezTo>
                  <a:cubicBezTo>
                    <a:pt x="332" y="310"/>
                    <a:pt x="342" y="314"/>
                    <a:pt x="352" y="317"/>
                  </a:cubicBezTo>
                  <a:cubicBezTo>
                    <a:pt x="362" y="320"/>
                    <a:pt x="379" y="324"/>
                    <a:pt x="402" y="329"/>
                  </a:cubicBezTo>
                  <a:cubicBezTo>
                    <a:pt x="432" y="336"/>
                    <a:pt x="459" y="343"/>
                    <a:pt x="483" y="351"/>
                  </a:cubicBezTo>
                  <a:cubicBezTo>
                    <a:pt x="508" y="359"/>
                    <a:pt x="529" y="368"/>
                    <a:pt x="546" y="379"/>
                  </a:cubicBezTo>
                  <a:cubicBezTo>
                    <a:pt x="564" y="391"/>
                    <a:pt x="578" y="406"/>
                    <a:pt x="588" y="423"/>
                  </a:cubicBezTo>
                  <a:cubicBezTo>
                    <a:pt x="598" y="441"/>
                    <a:pt x="603" y="462"/>
                    <a:pt x="603" y="488"/>
                  </a:cubicBezTo>
                  <a:cubicBezTo>
                    <a:pt x="603" y="518"/>
                    <a:pt x="594" y="545"/>
                    <a:pt x="577" y="5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27" tIns="685800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200" b="1" kern="0" dirty="0" smtClean="0">
                <a:solidFill>
                  <a:srgbClr val="FFFFFF"/>
                </a:solidFill>
                <a:latin typeface="Segoe UI Light"/>
              </a:endParaRPr>
            </a:p>
          </p:txBody>
        </p:sp>
      </p:grpSp>
      <p:grpSp>
        <p:nvGrpSpPr>
          <p:cNvPr id="56" name="Group 37"/>
          <p:cNvGrpSpPr>
            <a:grpSpLocks noChangeAspect="1"/>
          </p:cNvGrpSpPr>
          <p:nvPr/>
        </p:nvGrpSpPr>
        <p:grpSpPr>
          <a:xfrm>
            <a:off x="3364020" y="2797003"/>
            <a:ext cx="1005840" cy="1005840"/>
            <a:chOff x="1417637" y="3383870"/>
            <a:chExt cx="1371600" cy="1371600"/>
          </a:xfrm>
        </p:grpSpPr>
        <p:sp>
          <p:nvSpPr>
            <p:cNvPr id="57" name="Rectangle 46"/>
            <p:cNvSpPr/>
            <p:nvPr/>
          </p:nvSpPr>
          <p:spPr bwMode="auto">
            <a:xfrm>
              <a:off x="1417637" y="3383870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OneNote</a:t>
              </a:r>
            </a:p>
          </p:txBody>
        </p:sp>
        <p:sp>
          <p:nvSpPr>
            <p:cNvPr id="58" name="Freeform 37"/>
            <p:cNvSpPr>
              <a:spLocks noChangeAspect="1" noEditPoints="1"/>
            </p:cNvSpPr>
            <p:nvPr/>
          </p:nvSpPr>
          <p:spPr bwMode="black">
            <a:xfrm>
              <a:off x="1798767" y="3578758"/>
              <a:ext cx="609340" cy="604304"/>
            </a:xfrm>
            <a:custGeom>
              <a:avLst/>
              <a:gdLst>
                <a:gd name="T0" fmla="*/ 0 w 356"/>
                <a:gd name="T1" fmla="*/ 317 h 352"/>
                <a:gd name="T2" fmla="*/ 208 w 356"/>
                <a:gd name="T3" fmla="*/ 0 h 352"/>
                <a:gd name="T4" fmla="*/ 156 w 356"/>
                <a:gd name="T5" fmla="*/ 244 h 352"/>
                <a:gd name="T6" fmla="*/ 83 w 356"/>
                <a:gd name="T7" fmla="*/ 158 h 352"/>
                <a:gd name="T8" fmla="*/ 80 w 356"/>
                <a:gd name="T9" fmla="*/ 151 h 352"/>
                <a:gd name="T10" fmla="*/ 77 w 356"/>
                <a:gd name="T11" fmla="*/ 147 h 352"/>
                <a:gd name="T12" fmla="*/ 76 w 356"/>
                <a:gd name="T13" fmla="*/ 156 h 352"/>
                <a:gd name="T14" fmla="*/ 76 w 356"/>
                <a:gd name="T15" fmla="*/ 170 h 352"/>
                <a:gd name="T16" fmla="*/ 56 w 356"/>
                <a:gd name="T17" fmla="*/ 238 h 352"/>
                <a:gd name="T18" fmla="*/ 81 w 356"/>
                <a:gd name="T19" fmla="*/ 109 h 352"/>
                <a:gd name="T20" fmla="*/ 127 w 356"/>
                <a:gd name="T21" fmla="*/ 191 h 352"/>
                <a:gd name="T22" fmla="*/ 130 w 356"/>
                <a:gd name="T23" fmla="*/ 197 h 352"/>
                <a:gd name="T24" fmla="*/ 132 w 356"/>
                <a:gd name="T25" fmla="*/ 200 h 352"/>
                <a:gd name="T26" fmla="*/ 131 w 356"/>
                <a:gd name="T27" fmla="*/ 195 h 352"/>
                <a:gd name="T28" fmla="*/ 131 w 356"/>
                <a:gd name="T29" fmla="*/ 180 h 352"/>
                <a:gd name="T30" fmla="*/ 156 w 356"/>
                <a:gd name="T31" fmla="*/ 105 h 352"/>
                <a:gd name="T32" fmla="*/ 348 w 356"/>
                <a:gd name="T33" fmla="*/ 60 h 352"/>
                <a:gd name="T34" fmla="*/ 328 w 356"/>
                <a:gd name="T35" fmla="*/ 48 h 352"/>
                <a:gd name="T36" fmla="*/ 216 w 356"/>
                <a:gd name="T37" fmla="*/ 40 h 352"/>
                <a:gd name="T38" fmla="*/ 296 w 356"/>
                <a:gd name="T39" fmla="*/ 80 h 352"/>
                <a:gd name="T40" fmla="*/ 216 w 356"/>
                <a:gd name="T41" fmla="*/ 96 h 352"/>
                <a:gd name="T42" fmla="*/ 296 w 356"/>
                <a:gd name="T43" fmla="*/ 116 h 352"/>
                <a:gd name="T44" fmla="*/ 216 w 356"/>
                <a:gd name="T45" fmla="*/ 132 h 352"/>
                <a:gd name="T46" fmla="*/ 296 w 356"/>
                <a:gd name="T47" fmla="*/ 152 h 352"/>
                <a:gd name="T48" fmla="*/ 216 w 356"/>
                <a:gd name="T49" fmla="*/ 168 h 352"/>
                <a:gd name="T50" fmla="*/ 296 w 356"/>
                <a:gd name="T51" fmla="*/ 188 h 352"/>
                <a:gd name="T52" fmla="*/ 216 w 356"/>
                <a:gd name="T53" fmla="*/ 204 h 352"/>
                <a:gd name="T54" fmla="*/ 296 w 356"/>
                <a:gd name="T55" fmla="*/ 224 h 352"/>
                <a:gd name="T56" fmla="*/ 216 w 356"/>
                <a:gd name="T57" fmla="*/ 240 h 352"/>
                <a:gd name="T58" fmla="*/ 296 w 356"/>
                <a:gd name="T59" fmla="*/ 260 h 352"/>
                <a:gd name="T60" fmla="*/ 216 w 356"/>
                <a:gd name="T61" fmla="*/ 276 h 352"/>
                <a:gd name="T62" fmla="*/ 320 w 356"/>
                <a:gd name="T63" fmla="*/ 312 h 352"/>
                <a:gd name="T64" fmla="*/ 328 w 356"/>
                <a:gd name="T65" fmla="*/ 132 h 352"/>
                <a:gd name="T66" fmla="*/ 356 w 356"/>
                <a:gd name="T67" fmla="*/ 124 h 352"/>
                <a:gd name="T68" fmla="*/ 348 w 356"/>
                <a:gd name="T69" fmla="*/ 60 h 352"/>
                <a:gd name="T70" fmla="*/ 336 w 356"/>
                <a:gd name="T71" fmla="*/ 220 h 352"/>
                <a:gd name="T72" fmla="*/ 348 w 356"/>
                <a:gd name="T73" fmla="*/ 292 h 352"/>
                <a:gd name="T74" fmla="*/ 356 w 356"/>
                <a:gd name="T75" fmla="*/ 228 h 352"/>
                <a:gd name="T76" fmla="*/ 348 w 356"/>
                <a:gd name="T77" fmla="*/ 140 h 352"/>
                <a:gd name="T78" fmla="*/ 336 w 356"/>
                <a:gd name="T79" fmla="*/ 212 h 352"/>
                <a:gd name="T80" fmla="*/ 356 w 356"/>
                <a:gd name="T81" fmla="*/ 204 h 352"/>
                <a:gd name="T82" fmla="*/ 348 w 356"/>
                <a:gd name="T83" fmla="*/ 1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6" h="352">
                  <a:moveTo>
                    <a:pt x="0" y="35"/>
                  </a:moveTo>
                  <a:cubicBezTo>
                    <a:pt x="0" y="317"/>
                    <a:pt x="0" y="317"/>
                    <a:pt x="0" y="317"/>
                  </a:cubicBezTo>
                  <a:cubicBezTo>
                    <a:pt x="208" y="352"/>
                    <a:pt x="208" y="352"/>
                    <a:pt x="208" y="352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0" y="35"/>
                  </a:lnTo>
                  <a:close/>
                  <a:moveTo>
                    <a:pt x="156" y="244"/>
                  </a:moveTo>
                  <a:cubicBezTo>
                    <a:pt x="129" y="242"/>
                    <a:pt x="129" y="242"/>
                    <a:pt x="129" y="242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56"/>
                    <a:pt x="82" y="155"/>
                    <a:pt x="82" y="154"/>
                  </a:cubicBezTo>
                  <a:cubicBezTo>
                    <a:pt x="81" y="153"/>
                    <a:pt x="81" y="152"/>
                    <a:pt x="80" y="151"/>
                  </a:cubicBezTo>
                  <a:cubicBezTo>
                    <a:pt x="80" y="151"/>
                    <a:pt x="79" y="150"/>
                    <a:pt x="79" y="149"/>
                  </a:cubicBezTo>
                  <a:cubicBezTo>
                    <a:pt x="79" y="148"/>
                    <a:pt x="77" y="147"/>
                    <a:pt x="77" y="147"/>
                  </a:cubicBezTo>
                  <a:cubicBezTo>
                    <a:pt x="77" y="148"/>
                    <a:pt x="76" y="149"/>
                    <a:pt x="76" y="151"/>
                  </a:cubicBezTo>
                  <a:cubicBezTo>
                    <a:pt x="76" y="152"/>
                    <a:pt x="76" y="154"/>
                    <a:pt x="76" y="156"/>
                  </a:cubicBezTo>
                  <a:cubicBezTo>
                    <a:pt x="76" y="157"/>
                    <a:pt x="76" y="158"/>
                    <a:pt x="76" y="160"/>
                  </a:cubicBezTo>
                  <a:cubicBezTo>
                    <a:pt x="76" y="162"/>
                    <a:pt x="76" y="167"/>
                    <a:pt x="76" y="170"/>
                  </a:cubicBezTo>
                  <a:cubicBezTo>
                    <a:pt x="76" y="239"/>
                    <a:pt x="76" y="239"/>
                    <a:pt x="76" y="239"/>
                  </a:cubicBezTo>
                  <a:cubicBezTo>
                    <a:pt x="56" y="238"/>
                    <a:pt x="56" y="238"/>
                    <a:pt x="56" y="238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126" y="190"/>
                    <a:pt x="126" y="191"/>
                    <a:pt x="127" y="191"/>
                  </a:cubicBezTo>
                  <a:cubicBezTo>
                    <a:pt x="127" y="192"/>
                    <a:pt x="128" y="193"/>
                    <a:pt x="128" y="194"/>
                  </a:cubicBezTo>
                  <a:cubicBezTo>
                    <a:pt x="129" y="195"/>
                    <a:pt x="129" y="196"/>
                    <a:pt x="130" y="197"/>
                  </a:cubicBezTo>
                  <a:cubicBezTo>
                    <a:pt x="130" y="198"/>
                    <a:pt x="131" y="199"/>
                    <a:pt x="131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9"/>
                    <a:pt x="131" y="198"/>
                    <a:pt x="131" y="197"/>
                  </a:cubicBezTo>
                  <a:cubicBezTo>
                    <a:pt x="131" y="196"/>
                    <a:pt x="131" y="196"/>
                    <a:pt x="131" y="195"/>
                  </a:cubicBezTo>
                  <a:cubicBezTo>
                    <a:pt x="131" y="193"/>
                    <a:pt x="131" y="192"/>
                    <a:pt x="131" y="190"/>
                  </a:cubicBezTo>
                  <a:cubicBezTo>
                    <a:pt x="131" y="188"/>
                    <a:pt x="131" y="182"/>
                    <a:pt x="131" y="180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56" y="105"/>
                    <a:pt x="156" y="105"/>
                    <a:pt x="156" y="105"/>
                  </a:cubicBezTo>
                  <a:lnTo>
                    <a:pt x="156" y="244"/>
                  </a:lnTo>
                  <a:close/>
                  <a:moveTo>
                    <a:pt x="348" y="60"/>
                  </a:moveTo>
                  <a:cubicBezTo>
                    <a:pt x="328" y="60"/>
                    <a:pt x="328" y="60"/>
                    <a:pt x="328" y="60"/>
                  </a:cubicBezTo>
                  <a:cubicBezTo>
                    <a:pt x="328" y="48"/>
                    <a:pt x="328" y="48"/>
                    <a:pt x="328" y="48"/>
                  </a:cubicBezTo>
                  <a:cubicBezTo>
                    <a:pt x="328" y="44"/>
                    <a:pt x="323" y="40"/>
                    <a:pt x="323" y="40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96" y="80"/>
                    <a:pt x="296" y="80"/>
                    <a:pt x="296" y="80"/>
                  </a:cubicBezTo>
                  <a:cubicBezTo>
                    <a:pt x="296" y="96"/>
                    <a:pt x="296" y="96"/>
                    <a:pt x="29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116"/>
                    <a:pt x="216" y="116"/>
                    <a:pt x="216" y="116"/>
                  </a:cubicBezTo>
                  <a:cubicBezTo>
                    <a:pt x="296" y="116"/>
                    <a:pt x="296" y="116"/>
                    <a:pt x="296" y="116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6" y="152"/>
                    <a:pt x="216" y="152"/>
                    <a:pt x="216" y="152"/>
                  </a:cubicBezTo>
                  <a:cubicBezTo>
                    <a:pt x="296" y="152"/>
                    <a:pt x="296" y="152"/>
                    <a:pt x="296" y="152"/>
                  </a:cubicBezTo>
                  <a:cubicBezTo>
                    <a:pt x="296" y="168"/>
                    <a:pt x="296" y="168"/>
                    <a:pt x="296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88"/>
                    <a:pt x="216" y="188"/>
                    <a:pt x="21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204"/>
                    <a:pt x="296" y="204"/>
                    <a:pt x="296" y="204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16" y="224"/>
                    <a:pt x="216" y="224"/>
                    <a:pt x="216" y="224"/>
                  </a:cubicBezTo>
                  <a:cubicBezTo>
                    <a:pt x="296" y="224"/>
                    <a:pt x="296" y="224"/>
                    <a:pt x="296" y="224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60"/>
                    <a:pt x="216" y="260"/>
                    <a:pt x="216" y="260"/>
                  </a:cubicBezTo>
                  <a:cubicBezTo>
                    <a:pt x="296" y="260"/>
                    <a:pt x="296" y="260"/>
                    <a:pt x="296" y="260"/>
                  </a:cubicBezTo>
                  <a:cubicBezTo>
                    <a:pt x="296" y="276"/>
                    <a:pt x="296" y="276"/>
                    <a:pt x="296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312"/>
                    <a:pt x="216" y="312"/>
                    <a:pt x="216" y="312"/>
                  </a:cubicBezTo>
                  <a:cubicBezTo>
                    <a:pt x="320" y="312"/>
                    <a:pt x="320" y="312"/>
                    <a:pt x="320" y="312"/>
                  </a:cubicBezTo>
                  <a:cubicBezTo>
                    <a:pt x="324" y="312"/>
                    <a:pt x="328" y="308"/>
                    <a:pt x="328" y="304"/>
                  </a:cubicBezTo>
                  <a:cubicBezTo>
                    <a:pt x="328" y="132"/>
                    <a:pt x="328" y="132"/>
                    <a:pt x="328" y="132"/>
                  </a:cubicBezTo>
                  <a:cubicBezTo>
                    <a:pt x="348" y="132"/>
                    <a:pt x="348" y="132"/>
                    <a:pt x="348" y="132"/>
                  </a:cubicBezTo>
                  <a:cubicBezTo>
                    <a:pt x="352" y="132"/>
                    <a:pt x="356" y="128"/>
                    <a:pt x="356" y="124"/>
                  </a:cubicBezTo>
                  <a:cubicBezTo>
                    <a:pt x="356" y="68"/>
                    <a:pt x="356" y="68"/>
                    <a:pt x="356" y="68"/>
                  </a:cubicBezTo>
                  <a:cubicBezTo>
                    <a:pt x="356" y="64"/>
                    <a:pt x="352" y="60"/>
                    <a:pt x="348" y="60"/>
                  </a:cubicBezTo>
                  <a:close/>
                  <a:moveTo>
                    <a:pt x="348" y="220"/>
                  </a:moveTo>
                  <a:cubicBezTo>
                    <a:pt x="336" y="220"/>
                    <a:pt x="336" y="220"/>
                    <a:pt x="336" y="220"/>
                  </a:cubicBezTo>
                  <a:cubicBezTo>
                    <a:pt x="336" y="292"/>
                    <a:pt x="336" y="292"/>
                    <a:pt x="336" y="292"/>
                  </a:cubicBezTo>
                  <a:cubicBezTo>
                    <a:pt x="348" y="292"/>
                    <a:pt x="348" y="292"/>
                    <a:pt x="348" y="292"/>
                  </a:cubicBezTo>
                  <a:cubicBezTo>
                    <a:pt x="352" y="292"/>
                    <a:pt x="356" y="288"/>
                    <a:pt x="356" y="284"/>
                  </a:cubicBezTo>
                  <a:cubicBezTo>
                    <a:pt x="356" y="228"/>
                    <a:pt x="356" y="228"/>
                    <a:pt x="356" y="228"/>
                  </a:cubicBezTo>
                  <a:cubicBezTo>
                    <a:pt x="356" y="224"/>
                    <a:pt x="352" y="220"/>
                    <a:pt x="348" y="220"/>
                  </a:cubicBezTo>
                  <a:close/>
                  <a:moveTo>
                    <a:pt x="348" y="140"/>
                  </a:moveTo>
                  <a:cubicBezTo>
                    <a:pt x="336" y="140"/>
                    <a:pt x="336" y="140"/>
                    <a:pt x="336" y="140"/>
                  </a:cubicBezTo>
                  <a:cubicBezTo>
                    <a:pt x="336" y="212"/>
                    <a:pt x="336" y="212"/>
                    <a:pt x="336" y="212"/>
                  </a:cubicBezTo>
                  <a:cubicBezTo>
                    <a:pt x="348" y="212"/>
                    <a:pt x="348" y="212"/>
                    <a:pt x="348" y="212"/>
                  </a:cubicBezTo>
                  <a:cubicBezTo>
                    <a:pt x="352" y="212"/>
                    <a:pt x="356" y="208"/>
                    <a:pt x="356" y="204"/>
                  </a:cubicBezTo>
                  <a:cubicBezTo>
                    <a:pt x="356" y="148"/>
                    <a:pt x="356" y="148"/>
                    <a:pt x="356" y="148"/>
                  </a:cubicBezTo>
                  <a:cubicBezTo>
                    <a:pt x="356" y="144"/>
                    <a:pt x="352" y="140"/>
                    <a:pt x="348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200" b="1" kern="0">
                <a:solidFill>
                  <a:sysClr val="windowText" lastClr="000000"/>
                </a:solidFill>
                <a:latin typeface="Segoe UI Light"/>
              </a:endParaRPr>
            </a:p>
          </p:txBody>
        </p:sp>
      </p:grpSp>
      <p:grpSp>
        <p:nvGrpSpPr>
          <p:cNvPr id="59" name="Group 40"/>
          <p:cNvGrpSpPr>
            <a:grpSpLocks noChangeAspect="1"/>
          </p:cNvGrpSpPr>
          <p:nvPr/>
        </p:nvGrpSpPr>
        <p:grpSpPr>
          <a:xfrm>
            <a:off x="7585804" y="2797003"/>
            <a:ext cx="1005840" cy="1005840"/>
            <a:chOff x="8504237" y="1973262"/>
            <a:chExt cx="1371600" cy="1371600"/>
          </a:xfrm>
        </p:grpSpPr>
        <p:sp>
          <p:nvSpPr>
            <p:cNvPr id="60" name="Rectangle 72"/>
            <p:cNvSpPr/>
            <p:nvPr/>
          </p:nvSpPr>
          <p:spPr bwMode="auto">
            <a:xfrm>
              <a:off x="8504237" y="1973262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Delve</a:t>
              </a:r>
            </a:p>
          </p:txBody>
        </p:sp>
        <p:pic>
          <p:nvPicPr>
            <p:cNvPr id="61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367" y="2125544"/>
              <a:ext cx="701340" cy="701340"/>
            </a:xfrm>
            <a:prstGeom prst="rect">
              <a:avLst/>
            </a:prstGeom>
          </p:spPr>
        </p:pic>
      </p:grpSp>
      <p:grpSp>
        <p:nvGrpSpPr>
          <p:cNvPr id="62" name="Group 43"/>
          <p:cNvGrpSpPr>
            <a:grpSpLocks noChangeAspect="1"/>
          </p:cNvGrpSpPr>
          <p:nvPr/>
        </p:nvGrpSpPr>
        <p:grpSpPr>
          <a:xfrm>
            <a:off x="8641250" y="2797003"/>
            <a:ext cx="1005840" cy="1005840"/>
            <a:chOff x="9878163" y="3383870"/>
            <a:chExt cx="1371600" cy="1371600"/>
          </a:xfrm>
        </p:grpSpPr>
        <p:sp>
          <p:nvSpPr>
            <p:cNvPr id="63" name="Rectangle 54"/>
            <p:cNvSpPr/>
            <p:nvPr/>
          </p:nvSpPr>
          <p:spPr bwMode="auto">
            <a:xfrm>
              <a:off x="9878163" y="3383870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Calendar</a:t>
              </a:r>
            </a:p>
          </p:txBody>
        </p:sp>
        <p:pic>
          <p:nvPicPr>
            <p:cNvPr id="64" name="Picture 5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0886" y="3603258"/>
              <a:ext cx="646155" cy="646148"/>
            </a:xfrm>
            <a:prstGeom prst="rect">
              <a:avLst/>
            </a:prstGeom>
          </p:spPr>
        </p:pic>
      </p:grpSp>
      <p:grpSp>
        <p:nvGrpSpPr>
          <p:cNvPr id="65" name="Group 47"/>
          <p:cNvGrpSpPr>
            <a:grpSpLocks noChangeAspect="1"/>
          </p:cNvGrpSpPr>
          <p:nvPr/>
        </p:nvGrpSpPr>
        <p:grpSpPr>
          <a:xfrm>
            <a:off x="6530358" y="2797003"/>
            <a:ext cx="1005840" cy="1005840"/>
            <a:chOff x="655637" y="5021262"/>
            <a:chExt cx="1371600" cy="1371600"/>
          </a:xfrm>
        </p:grpSpPr>
        <p:sp>
          <p:nvSpPr>
            <p:cNvPr id="66" name="Oval 48"/>
            <p:cNvSpPr/>
            <p:nvPr/>
          </p:nvSpPr>
          <p:spPr bwMode="auto">
            <a:xfrm>
              <a:off x="655637" y="5021262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Yammer</a:t>
              </a:r>
            </a:p>
          </p:txBody>
        </p:sp>
        <p:sp>
          <p:nvSpPr>
            <p:cNvPr id="67" name="Freeform 5"/>
            <p:cNvSpPr>
              <a:spLocks noChangeAspect="1" noEditPoints="1"/>
            </p:cNvSpPr>
            <p:nvPr/>
          </p:nvSpPr>
          <p:spPr bwMode="black">
            <a:xfrm>
              <a:off x="1040208" y="5306050"/>
              <a:ext cx="606029" cy="511228"/>
            </a:xfrm>
            <a:custGeom>
              <a:avLst/>
              <a:gdLst>
                <a:gd name="T0" fmla="*/ 202 w 389"/>
                <a:gd name="T1" fmla="*/ 6 h 328"/>
                <a:gd name="T2" fmla="*/ 177 w 389"/>
                <a:gd name="T3" fmla="*/ 18 h 328"/>
                <a:gd name="T4" fmla="*/ 177 w 389"/>
                <a:gd name="T5" fmla="*/ 19 h 328"/>
                <a:gd name="T6" fmla="*/ 177 w 389"/>
                <a:gd name="T7" fmla="*/ 20 h 328"/>
                <a:gd name="T8" fmla="*/ 177 w 389"/>
                <a:gd name="T9" fmla="*/ 20 h 328"/>
                <a:gd name="T10" fmla="*/ 113 w 389"/>
                <a:gd name="T11" fmla="*/ 188 h 328"/>
                <a:gd name="T12" fmla="*/ 112 w 389"/>
                <a:gd name="T13" fmla="*/ 188 h 328"/>
                <a:gd name="T14" fmla="*/ 44 w 389"/>
                <a:gd name="T15" fmla="*/ 17 h 328"/>
                <a:gd name="T16" fmla="*/ 44 w 389"/>
                <a:gd name="T17" fmla="*/ 17 h 328"/>
                <a:gd name="T18" fmla="*/ 43 w 389"/>
                <a:gd name="T19" fmla="*/ 14 h 328"/>
                <a:gd name="T20" fmla="*/ 16 w 389"/>
                <a:gd name="T21" fmla="*/ 4 h 328"/>
                <a:gd name="T22" fmla="*/ 4 w 389"/>
                <a:gd name="T23" fmla="*/ 30 h 328"/>
                <a:gd name="T24" fmla="*/ 90 w 389"/>
                <a:gd name="T25" fmla="*/ 241 h 328"/>
                <a:gd name="T26" fmla="*/ 85 w 389"/>
                <a:gd name="T27" fmla="*/ 252 h 328"/>
                <a:gd name="T28" fmla="*/ 41 w 389"/>
                <a:gd name="T29" fmla="*/ 291 h 328"/>
                <a:gd name="T30" fmla="*/ 29 w 389"/>
                <a:gd name="T31" fmla="*/ 291 h 328"/>
                <a:gd name="T32" fmla="*/ 11 w 389"/>
                <a:gd name="T33" fmla="*/ 304 h 328"/>
                <a:gd name="T34" fmla="*/ 23 w 389"/>
                <a:gd name="T35" fmla="*/ 326 h 328"/>
                <a:gd name="T36" fmla="*/ 44 w 389"/>
                <a:gd name="T37" fmla="*/ 328 h 328"/>
                <a:gd name="T38" fmla="*/ 123 w 389"/>
                <a:gd name="T39" fmla="*/ 260 h 328"/>
                <a:gd name="T40" fmla="*/ 213 w 389"/>
                <a:gd name="T41" fmla="*/ 36 h 328"/>
                <a:gd name="T42" fmla="*/ 215 w 389"/>
                <a:gd name="T43" fmla="*/ 32 h 328"/>
                <a:gd name="T44" fmla="*/ 214 w 389"/>
                <a:gd name="T45" fmla="*/ 32 h 328"/>
                <a:gd name="T46" fmla="*/ 215 w 389"/>
                <a:gd name="T47" fmla="*/ 31 h 328"/>
                <a:gd name="T48" fmla="*/ 202 w 389"/>
                <a:gd name="T49" fmla="*/ 6 h 328"/>
                <a:gd name="T50" fmla="*/ 389 w 389"/>
                <a:gd name="T51" fmla="*/ 169 h 328"/>
                <a:gd name="T52" fmla="*/ 370 w 389"/>
                <a:gd name="T53" fmla="*/ 188 h 328"/>
                <a:gd name="T54" fmla="*/ 254 w 389"/>
                <a:gd name="T55" fmla="*/ 170 h 328"/>
                <a:gd name="T56" fmla="*/ 370 w 389"/>
                <a:gd name="T57" fmla="*/ 149 h 328"/>
                <a:gd name="T58" fmla="*/ 389 w 389"/>
                <a:gd name="T59" fmla="*/ 169 h 328"/>
                <a:gd name="T60" fmla="*/ 342 w 389"/>
                <a:gd name="T61" fmla="*/ 52 h 328"/>
                <a:gd name="T62" fmla="*/ 335 w 389"/>
                <a:gd name="T63" fmla="*/ 78 h 328"/>
                <a:gd name="T64" fmla="*/ 225 w 389"/>
                <a:gd name="T65" fmla="*/ 119 h 328"/>
                <a:gd name="T66" fmla="*/ 316 w 389"/>
                <a:gd name="T67" fmla="*/ 44 h 328"/>
                <a:gd name="T68" fmla="*/ 342 w 389"/>
                <a:gd name="T69" fmla="*/ 52 h 328"/>
                <a:gd name="T70" fmla="*/ 316 w 389"/>
                <a:gd name="T71" fmla="*/ 296 h 328"/>
                <a:gd name="T72" fmla="*/ 225 w 389"/>
                <a:gd name="T73" fmla="*/ 221 h 328"/>
                <a:gd name="T74" fmla="*/ 335 w 389"/>
                <a:gd name="T75" fmla="*/ 262 h 328"/>
                <a:gd name="T76" fmla="*/ 342 w 389"/>
                <a:gd name="T77" fmla="*/ 288 h 328"/>
                <a:gd name="T78" fmla="*/ 316 w 389"/>
                <a:gd name="T79" fmla="*/ 29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9" h="328">
                  <a:moveTo>
                    <a:pt x="202" y="6"/>
                  </a:moveTo>
                  <a:cubicBezTo>
                    <a:pt x="192" y="3"/>
                    <a:pt x="181" y="8"/>
                    <a:pt x="177" y="18"/>
                  </a:cubicBezTo>
                  <a:cubicBezTo>
                    <a:pt x="177" y="18"/>
                    <a:pt x="177" y="19"/>
                    <a:pt x="177" y="19"/>
                  </a:cubicBezTo>
                  <a:cubicBezTo>
                    <a:pt x="177" y="20"/>
                    <a:pt x="177" y="20"/>
                    <a:pt x="177" y="20"/>
                  </a:cubicBezTo>
                  <a:cubicBezTo>
                    <a:pt x="177" y="20"/>
                    <a:pt x="177" y="20"/>
                    <a:pt x="177" y="20"/>
                  </a:cubicBezTo>
                  <a:cubicBezTo>
                    <a:pt x="170" y="38"/>
                    <a:pt x="113" y="188"/>
                    <a:pt x="113" y="188"/>
                  </a:cubicBezTo>
                  <a:cubicBezTo>
                    <a:pt x="112" y="188"/>
                    <a:pt x="112" y="188"/>
                    <a:pt x="112" y="188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8" y="5"/>
                    <a:pt x="27" y="0"/>
                    <a:pt x="16" y="4"/>
                  </a:cubicBezTo>
                  <a:cubicBezTo>
                    <a:pt x="6" y="8"/>
                    <a:pt x="0" y="19"/>
                    <a:pt x="4" y="30"/>
                  </a:cubicBezTo>
                  <a:cubicBezTo>
                    <a:pt x="12" y="51"/>
                    <a:pt x="90" y="241"/>
                    <a:pt x="90" y="241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77" y="276"/>
                    <a:pt x="67" y="291"/>
                    <a:pt x="41" y="291"/>
                  </a:cubicBezTo>
                  <a:cubicBezTo>
                    <a:pt x="39" y="291"/>
                    <a:pt x="30" y="291"/>
                    <a:pt x="29" y="291"/>
                  </a:cubicBezTo>
                  <a:cubicBezTo>
                    <a:pt x="21" y="290"/>
                    <a:pt x="13" y="296"/>
                    <a:pt x="11" y="304"/>
                  </a:cubicBezTo>
                  <a:cubicBezTo>
                    <a:pt x="8" y="314"/>
                    <a:pt x="14" y="323"/>
                    <a:pt x="23" y="326"/>
                  </a:cubicBezTo>
                  <a:cubicBezTo>
                    <a:pt x="30" y="327"/>
                    <a:pt x="37" y="328"/>
                    <a:pt x="44" y="328"/>
                  </a:cubicBezTo>
                  <a:cubicBezTo>
                    <a:pt x="91" y="328"/>
                    <a:pt x="107" y="300"/>
                    <a:pt x="123" y="260"/>
                  </a:cubicBezTo>
                  <a:cubicBezTo>
                    <a:pt x="123" y="260"/>
                    <a:pt x="209" y="45"/>
                    <a:pt x="213" y="36"/>
                  </a:cubicBezTo>
                  <a:cubicBezTo>
                    <a:pt x="214" y="34"/>
                    <a:pt x="214" y="33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8" y="20"/>
                    <a:pt x="212" y="9"/>
                    <a:pt x="202" y="6"/>
                  </a:cubicBezTo>
                  <a:close/>
                  <a:moveTo>
                    <a:pt x="389" y="169"/>
                  </a:moveTo>
                  <a:cubicBezTo>
                    <a:pt x="389" y="179"/>
                    <a:pt x="381" y="188"/>
                    <a:pt x="370" y="188"/>
                  </a:cubicBezTo>
                  <a:cubicBezTo>
                    <a:pt x="359" y="188"/>
                    <a:pt x="254" y="181"/>
                    <a:pt x="254" y="170"/>
                  </a:cubicBezTo>
                  <a:cubicBezTo>
                    <a:pt x="254" y="159"/>
                    <a:pt x="359" y="149"/>
                    <a:pt x="370" y="149"/>
                  </a:cubicBezTo>
                  <a:cubicBezTo>
                    <a:pt x="381" y="149"/>
                    <a:pt x="389" y="158"/>
                    <a:pt x="389" y="169"/>
                  </a:cubicBezTo>
                  <a:close/>
                  <a:moveTo>
                    <a:pt x="342" y="52"/>
                  </a:moveTo>
                  <a:cubicBezTo>
                    <a:pt x="348" y="61"/>
                    <a:pt x="344" y="73"/>
                    <a:pt x="335" y="78"/>
                  </a:cubicBezTo>
                  <a:cubicBezTo>
                    <a:pt x="326" y="83"/>
                    <a:pt x="231" y="128"/>
                    <a:pt x="225" y="119"/>
                  </a:cubicBezTo>
                  <a:cubicBezTo>
                    <a:pt x="220" y="109"/>
                    <a:pt x="307" y="49"/>
                    <a:pt x="316" y="44"/>
                  </a:cubicBezTo>
                  <a:cubicBezTo>
                    <a:pt x="325" y="39"/>
                    <a:pt x="337" y="42"/>
                    <a:pt x="342" y="52"/>
                  </a:cubicBezTo>
                  <a:close/>
                  <a:moveTo>
                    <a:pt x="316" y="296"/>
                  </a:moveTo>
                  <a:cubicBezTo>
                    <a:pt x="307" y="290"/>
                    <a:pt x="220" y="230"/>
                    <a:pt x="225" y="221"/>
                  </a:cubicBezTo>
                  <a:cubicBezTo>
                    <a:pt x="231" y="212"/>
                    <a:pt x="326" y="256"/>
                    <a:pt x="335" y="262"/>
                  </a:cubicBezTo>
                  <a:cubicBezTo>
                    <a:pt x="344" y="267"/>
                    <a:pt x="348" y="279"/>
                    <a:pt x="342" y="288"/>
                  </a:cubicBezTo>
                  <a:cubicBezTo>
                    <a:pt x="337" y="298"/>
                    <a:pt x="325" y="301"/>
                    <a:pt x="31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685800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200" b="1" kern="0" dirty="0" smtClean="0">
                <a:solidFill>
                  <a:srgbClr val="FFFFFF"/>
                </a:solidFill>
                <a:latin typeface="Segoe UI Light"/>
              </a:endParaRPr>
            </a:p>
          </p:txBody>
        </p:sp>
      </p:grpSp>
      <p:grpSp>
        <p:nvGrpSpPr>
          <p:cNvPr id="68" name="Group 50"/>
          <p:cNvGrpSpPr>
            <a:grpSpLocks noChangeAspect="1"/>
          </p:cNvGrpSpPr>
          <p:nvPr/>
        </p:nvGrpSpPr>
        <p:grpSpPr>
          <a:xfrm>
            <a:off x="197682" y="2797003"/>
            <a:ext cx="1005840" cy="1005840"/>
            <a:chOff x="9640845" y="870912"/>
            <a:chExt cx="1371600" cy="1371600"/>
          </a:xfrm>
        </p:grpSpPr>
        <p:sp>
          <p:nvSpPr>
            <p:cNvPr id="69" name="Rectangle 54"/>
            <p:cNvSpPr/>
            <p:nvPr/>
          </p:nvSpPr>
          <p:spPr bwMode="auto">
            <a:xfrm>
              <a:off x="9640845" y="870912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Office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70" name="Freeform 52"/>
            <p:cNvSpPr>
              <a:spLocks noChangeAspect="1"/>
            </p:cNvSpPr>
            <p:nvPr/>
          </p:nvSpPr>
          <p:spPr bwMode="black">
            <a:xfrm>
              <a:off x="10042538" y="1100092"/>
              <a:ext cx="521425" cy="625406"/>
            </a:xfrm>
            <a:custGeom>
              <a:avLst/>
              <a:gdLst>
                <a:gd name="T0" fmla="*/ 1710 w 1710"/>
                <a:gd name="T1" fmla="*/ 1880 h 2051"/>
                <a:gd name="T2" fmla="*/ 1710 w 1710"/>
                <a:gd name="T3" fmla="*/ 1880 h 2051"/>
                <a:gd name="T4" fmla="*/ 1710 w 1710"/>
                <a:gd name="T5" fmla="*/ 176 h 2051"/>
                <a:gd name="T6" fmla="*/ 1101 w 1710"/>
                <a:gd name="T7" fmla="*/ 0 h 2051"/>
                <a:gd name="T8" fmla="*/ 3 w 1710"/>
                <a:gd name="T9" fmla="*/ 413 h 2051"/>
                <a:gd name="T10" fmla="*/ 0 w 1710"/>
                <a:gd name="T11" fmla="*/ 413 h 2051"/>
                <a:gd name="T12" fmla="*/ 0 w 1710"/>
                <a:gd name="T13" fmla="*/ 1645 h 2051"/>
                <a:gd name="T14" fmla="*/ 375 w 1710"/>
                <a:gd name="T15" fmla="*/ 1498 h 2051"/>
                <a:gd name="T16" fmla="*/ 375 w 1710"/>
                <a:gd name="T17" fmla="*/ 496 h 2051"/>
                <a:gd name="T18" fmla="*/ 1101 w 1710"/>
                <a:gd name="T19" fmla="*/ 323 h 2051"/>
                <a:gd name="T20" fmla="*/ 1101 w 1710"/>
                <a:gd name="T21" fmla="*/ 1797 h 2051"/>
                <a:gd name="T22" fmla="*/ 0 w 1710"/>
                <a:gd name="T23" fmla="*/ 1645 h 2051"/>
                <a:gd name="T24" fmla="*/ 1101 w 1710"/>
                <a:gd name="T25" fmla="*/ 2051 h 2051"/>
                <a:gd name="T26" fmla="*/ 1101 w 1710"/>
                <a:gd name="T27" fmla="*/ 2051 h 2051"/>
                <a:gd name="T28" fmla="*/ 1710 w 1710"/>
                <a:gd name="T29" fmla="*/ 1882 h 2051"/>
                <a:gd name="T30" fmla="*/ 1710 w 1710"/>
                <a:gd name="T31" fmla="*/ 1880 h 2051"/>
                <a:gd name="T32" fmla="*/ 1710 w 1710"/>
                <a:gd name="T33" fmla="*/ 1880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10" h="2051">
                  <a:moveTo>
                    <a:pt x="1710" y="1880"/>
                  </a:moveTo>
                  <a:lnTo>
                    <a:pt x="1710" y="1880"/>
                  </a:lnTo>
                  <a:lnTo>
                    <a:pt x="1710" y="176"/>
                  </a:lnTo>
                  <a:lnTo>
                    <a:pt x="1101" y="0"/>
                  </a:lnTo>
                  <a:lnTo>
                    <a:pt x="3" y="413"/>
                  </a:lnTo>
                  <a:lnTo>
                    <a:pt x="0" y="413"/>
                  </a:lnTo>
                  <a:lnTo>
                    <a:pt x="0" y="1645"/>
                  </a:lnTo>
                  <a:lnTo>
                    <a:pt x="375" y="1498"/>
                  </a:lnTo>
                  <a:lnTo>
                    <a:pt x="375" y="496"/>
                  </a:lnTo>
                  <a:lnTo>
                    <a:pt x="1101" y="323"/>
                  </a:lnTo>
                  <a:lnTo>
                    <a:pt x="1101" y="1797"/>
                  </a:lnTo>
                  <a:lnTo>
                    <a:pt x="0" y="1645"/>
                  </a:lnTo>
                  <a:lnTo>
                    <a:pt x="1101" y="2051"/>
                  </a:lnTo>
                  <a:lnTo>
                    <a:pt x="1101" y="2051"/>
                  </a:lnTo>
                  <a:lnTo>
                    <a:pt x="1710" y="1882"/>
                  </a:lnTo>
                  <a:lnTo>
                    <a:pt x="1710" y="1880"/>
                  </a:lnTo>
                  <a:lnTo>
                    <a:pt x="1710" y="18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grpSp>
        <p:nvGrpSpPr>
          <p:cNvPr id="71" name="Group 53"/>
          <p:cNvGrpSpPr>
            <a:grpSpLocks noChangeAspect="1"/>
          </p:cNvGrpSpPr>
          <p:nvPr/>
        </p:nvGrpSpPr>
        <p:grpSpPr>
          <a:xfrm>
            <a:off x="9696696" y="2797003"/>
            <a:ext cx="1005840" cy="1005840"/>
            <a:chOff x="10799340" y="2178311"/>
            <a:chExt cx="1371600" cy="1371600"/>
          </a:xfrm>
        </p:grpSpPr>
        <p:sp>
          <p:nvSpPr>
            <p:cNvPr id="72" name="Rectangle 54"/>
            <p:cNvSpPr/>
            <p:nvPr/>
          </p:nvSpPr>
          <p:spPr bwMode="auto">
            <a:xfrm>
              <a:off x="10799340" y="2178311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Planner</a:t>
              </a:r>
            </a:p>
          </p:txBody>
        </p:sp>
        <p:pic>
          <p:nvPicPr>
            <p:cNvPr id="73" name="Picture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3993" y="2350652"/>
              <a:ext cx="689435" cy="712583"/>
            </a:xfrm>
            <a:prstGeom prst="rect">
              <a:avLst/>
            </a:prstGeom>
          </p:spPr>
        </p:pic>
      </p:grpSp>
      <p:grpSp>
        <p:nvGrpSpPr>
          <p:cNvPr id="74" name="Group 58"/>
          <p:cNvGrpSpPr>
            <a:grpSpLocks noChangeAspect="1"/>
          </p:cNvGrpSpPr>
          <p:nvPr/>
        </p:nvGrpSpPr>
        <p:grpSpPr>
          <a:xfrm>
            <a:off x="2308574" y="2797003"/>
            <a:ext cx="1005840" cy="1005840"/>
            <a:chOff x="1406626" y="3254586"/>
            <a:chExt cx="1371600" cy="1371600"/>
          </a:xfrm>
        </p:grpSpPr>
        <p:sp>
          <p:nvSpPr>
            <p:cNvPr id="75" name="Rectangle 42"/>
            <p:cNvSpPr/>
            <p:nvPr/>
          </p:nvSpPr>
          <p:spPr bwMode="auto">
            <a:xfrm>
              <a:off x="1406626" y="3254586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SharePoint</a:t>
              </a:r>
            </a:p>
          </p:txBody>
        </p:sp>
        <p:grpSp>
          <p:nvGrpSpPr>
            <p:cNvPr id="76" name="Group 60"/>
            <p:cNvGrpSpPr/>
            <p:nvPr/>
          </p:nvGrpSpPr>
          <p:grpSpPr>
            <a:xfrm>
              <a:off x="1766985" y="3458342"/>
              <a:ext cx="650883" cy="659095"/>
              <a:chOff x="798513" y="2320925"/>
              <a:chExt cx="1006476" cy="1019175"/>
            </a:xfrm>
          </p:grpSpPr>
          <p:sp>
            <p:nvSpPr>
              <p:cNvPr id="77" name="Freeform 16"/>
              <p:cNvSpPr>
                <a:spLocks/>
              </p:cNvSpPr>
              <p:nvPr/>
            </p:nvSpPr>
            <p:spPr bwMode="auto">
              <a:xfrm>
                <a:off x="1428751" y="2484438"/>
                <a:ext cx="376238" cy="690563"/>
              </a:xfrm>
              <a:custGeom>
                <a:avLst/>
                <a:gdLst>
                  <a:gd name="T0" fmla="*/ 42 w 58"/>
                  <a:gd name="T1" fmla="*/ 35 h 105"/>
                  <a:gd name="T2" fmla="*/ 40 w 58"/>
                  <a:gd name="T3" fmla="*/ 35 h 105"/>
                  <a:gd name="T4" fmla="*/ 23 w 58"/>
                  <a:gd name="T5" fmla="*/ 17 h 105"/>
                  <a:gd name="T6" fmla="*/ 24 w 58"/>
                  <a:gd name="T7" fmla="*/ 17 h 105"/>
                  <a:gd name="T8" fmla="*/ 7 w 58"/>
                  <a:gd name="T9" fmla="*/ 0 h 105"/>
                  <a:gd name="T10" fmla="*/ 0 w 58"/>
                  <a:gd name="T11" fmla="*/ 2 h 105"/>
                  <a:gd name="T12" fmla="*/ 0 w 58"/>
                  <a:gd name="T13" fmla="*/ 31 h 105"/>
                  <a:gd name="T14" fmla="*/ 7 w 58"/>
                  <a:gd name="T15" fmla="*/ 33 h 105"/>
                  <a:gd name="T16" fmla="*/ 22 w 58"/>
                  <a:gd name="T17" fmla="*/ 24 h 105"/>
                  <a:gd name="T18" fmla="*/ 34 w 58"/>
                  <a:gd name="T19" fmla="*/ 37 h 105"/>
                  <a:gd name="T20" fmla="*/ 26 w 58"/>
                  <a:gd name="T21" fmla="*/ 51 h 105"/>
                  <a:gd name="T22" fmla="*/ 34 w 58"/>
                  <a:gd name="T23" fmla="*/ 66 h 105"/>
                  <a:gd name="T24" fmla="*/ 22 w 58"/>
                  <a:gd name="T25" fmla="*/ 82 h 105"/>
                  <a:gd name="T26" fmla="*/ 7 w 58"/>
                  <a:gd name="T27" fmla="*/ 72 h 105"/>
                  <a:gd name="T28" fmla="*/ 0 w 58"/>
                  <a:gd name="T29" fmla="*/ 74 h 105"/>
                  <a:gd name="T30" fmla="*/ 0 w 58"/>
                  <a:gd name="T31" fmla="*/ 103 h 105"/>
                  <a:gd name="T32" fmla="*/ 7 w 58"/>
                  <a:gd name="T33" fmla="*/ 105 h 105"/>
                  <a:gd name="T34" fmla="*/ 23 w 58"/>
                  <a:gd name="T35" fmla="*/ 89 h 105"/>
                  <a:gd name="T36" fmla="*/ 41 w 58"/>
                  <a:gd name="T37" fmla="*/ 67 h 105"/>
                  <a:gd name="T38" fmla="*/ 42 w 58"/>
                  <a:gd name="T39" fmla="*/ 67 h 105"/>
                  <a:gd name="T40" fmla="*/ 58 w 58"/>
                  <a:gd name="T41" fmla="*/ 51 h 105"/>
                  <a:gd name="T42" fmla="*/ 42 w 58"/>
                  <a:gd name="T43" fmla="*/ 3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5">
                    <a:moveTo>
                      <a:pt x="42" y="35"/>
                    </a:moveTo>
                    <a:cubicBezTo>
                      <a:pt x="41" y="35"/>
                      <a:pt x="41" y="35"/>
                      <a:pt x="40" y="35"/>
                    </a:cubicBezTo>
                    <a:cubicBezTo>
                      <a:pt x="37" y="27"/>
                      <a:pt x="31" y="21"/>
                      <a:pt x="23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8"/>
                      <a:pt x="16" y="0"/>
                      <a:pt x="7" y="0"/>
                    </a:cubicBezTo>
                    <a:cubicBezTo>
                      <a:pt x="5" y="0"/>
                      <a:pt x="3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32"/>
                      <a:pt x="5" y="33"/>
                      <a:pt x="7" y="33"/>
                    </a:cubicBezTo>
                    <a:cubicBezTo>
                      <a:pt x="14" y="33"/>
                      <a:pt x="19" y="29"/>
                      <a:pt x="22" y="24"/>
                    </a:cubicBezTo>
                    <a:cubicBezTo>
                      <a:pt x="27" y="27"/>
                      <a:pt x="31" y="31"/>
                      <a:pt x="34" y="37"/>
                    </a:cubicBezTo>
                    <a:cubicBezTo>
                      <a:pt x="29" y="40"/>
                      <a:pt x="26" y="45"/>
                      <a:pt x="26" y="51"/>
                    </a:cubicBezTo>
                    <a:cubicBezTo>
                      <a:pt x="26" y="57"/>
                      <a:pt x="29" y="63"/>
                      <a:pt x="34" y="66"/>
                    </a:cubicBezTo>
                    <a:cubicBezTo>
                      <a:pt x="32" y="73"/>
                      <a:pt x="28" y="78"/>
                      <a:pt x="22" y="82"/>
                    </a:cubicBezTo>
                    <a:cubicBezTo>
                      <a:pt x="20" y="76"/>
                      <a:pt x="14" y="72"/>
                      <a:pt x="7" y="72"/>
                    </a:cubicBezTo>
                    <a:cubicBezTo>
                      <a:pt x="5" y="72"/>
                      <a:pt x="3" y="73"/>
                      <a:pt x="0" y="7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3" y="104"/>
                      <a:pt x="5" y="105"/>
                      <a:pt x="7" y="105"/>
                    </a:cubicBezTo>
                    <a:cubicBezTo>
                      <a:pt x="16" y="105"/>
                      <a:pt x="23" y="98"/>
                      <a:pt x="23" y="89"/>
                    </a:cubicBezTo>
                    <a:cubicBezTo>
                      <a:pt x="32" y="84"/>
                      <a:pt x="38" y="77"/>
                      <a:pt x="41" y="67"/>
                    </a:cubicBezTo>
                    <a:cubicBezTo>
                      <a:pt x="41" y="67"/>
                      <a:pt x="42" y="67"/>
                      <a:pt x="42" y="67"/>
                    </a:cubicBezTo>
                    <a:cubicBezTo>
                      <a:pt x="51" y="67"/>
                      <a:pt x="58" y="60"/>
                      <a:pt x="58" y="51"/>
                    </a:cubicBezTo>
                    <a:cubicBezTo>
                      <a:pt x="58" y="42"/>
                      <a:pt x="51" y="35"/>
                      <a:pt x="42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200" b="1" kern="0">
                  <a:solidFill>
                    <a:sysClr val="windowText" lastClr="000000"/>
                  </a:solidFill>
                  <a:latin typeface="Segoe UI Light"/>
                </a:endParaRPr>
              </a:p>
            </p:txBody>
          </p:sp>
          <p:sp>
            <p:nvSpPr>
              <p:cNvPr id="78" name="Freeform 17"/>
              <p:cNvSpPr>
                <a:spLocks noEditPoints="1"/>
              </p:cNvSpPr>
              <p:nvPr/>
            </p:nvSpPr>
            <p:spPr bwMode="auto">
              <a:xfrm>
                <a:off x="798513" y="2320925"/>
                <a:ext cx="603250" cy="1019175"/>
              </a:xfrm>
              <a:custGeom>
                <a:avLst/>
                <a:gdLst>
                  <a:gd name="T0" fmla="*/ 0 w 93"/>
                  <a:gd name="T1" fmla="*/ 139 h 155"/>
                  <a:gd name="T2" fmla="*/ 93 w 93"/>
                  <a:gd name="T3" fmla="*/ 155 h 155"/>
                  <a:gd name="T4" fmla="*/ 93 w 93"/>
                  <a:gd name="T5" fmla="*/ 0 h 155"/>
                  <a:gd name="T6" fmla="*/ 0 w 93"/>
                  <a:gd name="T7" fmla="*/ 16 h 155"/>
                  <a:gd name="T8" fmla="*/ 0 w 93"/>
                  <a:gd name="T9" fmla="*/ 139 h 155"/>
                  <a:gd name="T10" fmla="*/ 30 w 93"/>
                  <a:gd name="T11" fmla="*/ 55 h 155"/>
                  <a:gd name="T12" fmla="*/ 34 w 93"/>
                  <a:gd name="T13" fmla="*/ 50 h 155"/>
                  <a:gd name="T14" fmla="*/ 40 w 93"/>
                  <a:gd name="T15" fmla="*/ 47 h 155"/>
                  <a:gd name="T16" fmla="*/ 48 w 93"/>
                  <a:gd name="T17" fmla="*/ 46 h 155"/>
                  <a:gd name="T18" fmla="*/ 55 w 93"/>
                  <a:gd name="T19" fmla="*/ 47 h 155"/>
                  <a:gd name="T20" fmla="*/ 61 w 93"/>
                  <a:gd name="T21" fmla="*/ 48 h 155"/>
                  <a:gd name="T22" fmla="*/ 61 w 93"/>
                  <a:gd name="T23" fmla="*/ 60 h 155"/>
                  <a:gd name="T24" fmla="*/ 58 w 93"/>
                  <a:gd name="T25" fmla="*/ 58 h 155"/>
                  <a:gd name="T26" fmla="*/ 55 w 93"/>
                  <a:gd name="T27" fmla="*/ 57 h 155"/>
                  <a:gd name="T28" fmla="*/ 51 w 93"/>
                  <a:gd name="T29" fmla="*/ 56 h 155"/>
                  <a:gd name="T30" fmla="*/ 49 w 93"/>
                  <a:gd name="T31" fmla="*/ 56 h 155"/>
                  <a:gd name="T32" fmla="*/ 45 w 93"/>
                  <a:gd name="T33" fmla="*/ 56 h 155"/>
                  <a:gd name="T34" fmla="*/ 42 w 93"/>
                  <a:gd name="T35" fmla="*/ 58 h 155"/>
                  <a:gd name="T36" fmla="*/ 41 w 93"/>
                  <a:gd name="T37" fmla="*/ 59 h 155"/>
                  <a:gd name="T38" fmla="*/ 40 w 93"/>
                  <a:gd name="T39" fmla="*/ 62 h 155"/>
                  <a:gd name="T40" fmla="*/ 41 w 93"/>
                  <a:gd name="T41" fmla="*/ 64 h 155"/>
                  <a:gd name="T42" fmla="*/ 43 w 93"/>
                  <a:gd name="T43" fmla="*/ 66 h 155"/>
                  <a:gd name="T44" fmla="*/ 46 w 93"/>
                  <a:gd name="T45" fmla="*/ 68 h 155"/>
                  <a:gd name="T46" fmla="*/ 50 w 93"/>
                  <a:gd name="T47" fmla="*/ 70 h 155"/>
                  <a:gd name="T48" fmla="*/ 55 w 93"/>
                  <a:gd name="T49" fmla="*/ 73 h 155"/>
                  <a:gd name="T50" fmla="*/ 59 w 93"/>
                  <a:gd name="T51" fmla="*/ 77 h 155"/>
                  <a:gd name="T52" fmla="*/ 62 w 93"/>
                  <a:gd name="T53" fmla="*/ 81 h 155"/>
                  <a:gd name="T54" fmla="*/ 63 w 93"/>
                  <a:gd name="T55" fmla="*/ 87 h 155"/>
                  <a:gd name="T56" fmla="*/ 61 w 93"/>
                  <a:gd name="T57" fmla="*/ 95 h 155"/>
                  <a:gd name="T58" fmla="*/ 57 w 93"/>
                  <a:gd name="T59" fmla="*/ 100 h 155"/>
                  <a:gd name="T60" fmla="*/ 50 w 93"/>
                  <a:gd name="T61" fmla="*/ 103 h 155"/>
                  <a:gd name="T62" fmla="*/ 43 w 93"/>
                  <a:gd name="T63" fmla="*/ 104 h 155"/>
                  <a:gd name="T64" fmla="*/ 35 w 93"/>
                  <a:gd name="T65" fmla="*/ 103 h 155"/>
                  <a:gd name="T66" fmla="*/ 28 w 93"/>
                  <a:gd name="T67" fmla="*/ 101 h 155"/>
                  <a:gd name="T68" fmla="*/ 28 w 93"/>
                  <a:gd name="T69" fmla="*/ 88 h 155"/>
                  <a:gd name="T70" fmla="*/ 35 w 93"/>
                  <a:gd name="T71" fmla="*/ 93 h 155"/>
                  <a:gd name="T72" fmla="*/ 42 w 93"/>
                  <a:gd name="T73" fmla="*/ 94 h 155"/>
                  <a:gd name="T74" fmla="*/ 46 w 93"/>
                  <a:gd name="T75" fmla="*/ 94 h 155"/>
                  <a:gd name="T76" fmla="*/ 49 w 93"/>
                  <a:gd name="T77" fmla="*/ 93 h 155"/>
                  <a:gd name="T78" fmla="*/ 50 w 93"/>
                  <a:gd name="T79" fmla="*/ 91 h 155"/>
                  <a:gd name="T80" fmla="*/ 51 w 93"/>
                  <a:gd name="T81" fmla="*/ 88 h 155"/>
                  <a:gd name="T82" fmla="*/ 50 w 93"/>
                  <a:gd name="T83" fmla="*/ 86 h 155"/>
                  <a:gd name="T84" fmla="*/ 48 w 93"/>
                  <a:gd name="T85" fmla="*/ 83 h 155"/>
                  <a:gd name="T86" fmla="*/ 44 w 93"/>
                  <a:gd name="T87" fmla="*/ 81 h 155"/>
                  <a:gd name="T88" fmla="*/ 40 w 93"/>
                  <a:gd name="T89" fmla="*/ 79 h 155"/>
                  <a:gd name="T90" fmla="*/ 31 w 93"/>
                  <a:gd name="T91" fmla="*/ 72 h 155"/>
                  <a:gd name="T92" fmla="*/ 28 w 93"/>
                  <a:gd name="T93" fmla="*/ 63 h 155"/>
                  <a:gd name="T94" fmla="*/ 30 w 93"/>
                  <a:gd name="T95" fmla="*/ 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155">
                    <a:moveTo>
                      <a:pt x="0" y="139"/>
                    </a:moveTo>
                    <a:cubicBezTo>
                      <a:pt x="93" y="155"/>
                      <a:pt x="93" y="155"/>
                      <a:pt x="93" y="155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0" y="139"/>
                    </a:lnTo>
                    <a:close/>
                    <a:moveTo>
                      <a:pt x="30" y="55"/>
                    </a:moveTo>
                    <a:cubicBezTo>
                      <a:pt x="31" y="53"/>
                      <a:pt x="32" y="51"/>
                      <a:pt x="34" y="50"/>
                    </a:cubicBezTo>
                    <a:cubicBezTo>
                      <a:pt x="36" y="49"/>
                      <a:pt x="38" y="48"/>
                      <a:pt x="40" y="47"/>
                    </a:cubicBezTo>
                    <a:cubicBezTo>
                      <a:pt x="43" y="46"/>
                      <a:pt x="45" y="46"/>
                      <a:pt x="48" y="46"/>
                    </a:cubicBezTo>
                    <a:cubicBezTo>
                      <a:pt x="51" y="46"/>
                      <a:pt x="53" y="46"/>
                      <a:pt x="55" y="47"/>
                    </a:cubicBezTo>
                    <a:cubicBezTo>
                      <a:pt x="57" y="47"/>
                      <a:pt x="59" y="48"/>
                      <a:pt x="61" y="48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0" y="59"/>
                      <a:pt x="59" y="59"/>
                      <a:pt x="58" y="58"/>
                    </a:cubicBezTo>
                    <a:cubicBezTo>
                      <a:pt x="57" y="58"/>
                      <a:pt x="56" y="57"/>
                      <a:pt x="55" y="57"/>
                    </a:cubicBezTo>
                    <a:cubicBezTo>
                      <a:pt x="54" y="57"/>
                      <a:pt x="53" y="56"/>
                      <a:pt x="51" y="56"/>
                    </a:cubicBezTo>
                    <a:cubicBezTo>
                      <a:pt x="50" y="56"/>
                      <a:pt x="49" y="56"/>
                      <a:pt x="49" y="56"/>
                    </a:cubicBezTo>
                    <a:cubicBezTo>
                      <a:pt x="47" y="56"/>
                      <a:pt x="46" y="56"/>
                      <a:pt x="45" y="56"/>
                    </a:cubicBezTo>
                    <a:cubicBezTo>
                      <a:pt x="44" y="57"/>
                      <a:pt x="43" y="57"/>
                      <a:pt x="42" y="58"/>
                    </a:cubicBezTo>
                    <a:cubicBezTo>
                      <a:pt x="42" y="58"/>
                      <a:pt x="41" y="59"/>
                      <a:pt x="41" y="59"/>
                    </a:cubicBezTo>
                    <a:cubicBezTo>
                      <a:pt x="40" y="60"/>
                      <a:pt x="40" y="61"/>
                      <a:pt x="40" y="62"/>
                    </a:cubicBezTo>
                    <a:cubicBezTo>
                      <a:pt x="40" y="63"/>
                      <a:pt x="40" y="64"/>
                      <a:pt x="41" y="64"/>
                    </a:cubicBezTo>
                    <a:cubicBezTo>
                      <a:pt x="41" y="65"/>
                      <a:pt x="42" y="66"/>
                      <a:pt x="43" y="66"/>
                    </a:cubicBezTo>
                    <a:cubicBezTo>
                      <a:pt x="43" y="67"/>
                      <a:pt x="44" y="68"/>
                      <a:pt x="46" y="68"/>
                    </a:cubicBezTo>
                    <a:cubicBezTo>
                      <a:pt x="47" y="69"/>
                      <a:pt x="48" y="70"/>
                      <a:pt x="50" y="70"/>
                    </a:cubicBezTo>
                    <a:cubicBezTo>
                      <a:pt x="52" y="71"/>
                      <a:pt x="53" y="72"/>
                      <a:pt x="55" y="73"/>
                    </a:cubicBezTo>
                    <a:cubicBezTo>
                      <a:pt x="57" y="74"/>
                      <a:pt x="58" y="76"/>
                      <a:pt x="59" y="77"/>
                    </a:cubicBezTo>
                    <a:cubicBezTo>
                      <a:pt x="60" y="78"/>
                      <a:pt x="61" y="80"/>
                      <a:pt x="62" y="81"/>
                    </a:cubicBezTo>
                    <a:cubicBezTo>
                      <a:pt x="62" y="83"/>
                      <a:pt x="63" y="85"/>
                      <a:pt x="63" y="87"/>
                    </a:cubicBezTo>
                    <a:cubicBezTo>
                      <a:pt x="63" y="90"/>
                      <a:pt x="62" y="93"/>
                      <a:pt x="61" y="95"/>
                    </a:cubicBezTo>
                    <a:cubicBezTo>
                      <a:pt x="60" y="97"/>
                      <a:pt x="59" y="99"/>
                      <a:pt x="57" y="100"/>
                    </a:cubicBezTo>
                    <a:cubicBezTo>
                      <a:pt x="55" y="102"/>
                      <a:pt x="53" y="103"/>
                      <a:pt x="50" y="103"/>
                    </a:cubicBezTo>
                    <a:cubicBezTo>
                      <a:pt x="48" y="104"/>
                      <a:pt x="45" y="104"/>
                      <a:pt x="43" y="104"/>
                    </a:cubicBezTo>
                    <a:cubicBezTo>
                      <a:pt x="40" y="104"/>
                      <a:pt x="37" y="104"/>
                      <a:pt x="35" y="103"/>
                    </a:cubicBezTo>
                    <a:cubicBezTo>
                      <a:pt x="32" y="103"/>
                      <a:pt x="30" y="102"/>
                      <a:pt x="28" y="101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90"/>
                      <a:pt x="33" y="92"/>
                      <a:pt x="35" y="93"/>
                    </a:cubicBezTo>
                    <a:cubicBezTo>
                      <a:pt x="37" y="94"/>
                      <a:pt x="40" y="94"/>
                      <a:pt x="42" y="94"/>
                    </a:cubicBezTo>
                    <a:cubicBezTo>
                      <a:pt x="44" y="94"/>
                      <a:pt x="45" y="94"/>
                      <a:pt x="46" y="94"/>
                    </a:cubicBezTo>
                    <a:cubicBezTo>
                      <a:pt x="47" y="93"/>
                      <a:pt x="48" y="93"/>
                      <a:pt x="49" y="93"/>
                    </a:cubicBezTo>
                    <a:cubicBezTo>
                      <a:pt x="49" y="92"/>
                      <a:pt x="50" y="91"/>
                      <a:pt x="50" y="91"/>
                    </a:cubicBezTo>
                    <a:cubicBezTo>
                      <a:pt x="51" y="90"/>
                      <a:pt x="51" y="89"/>
                      <a:pt x="51" y="88"/>
                    </a:cubicBezTo>
                    <a:cubicBezTo>
                      <a:pt x="51" y="87"/>
                      <a:pt x="50" y="86"/>
                      <a:pt x="50" y="86"/>
                    </a:cubicBezTo>
                    <a:cubicBezTo>
                      <a:pt x="49" y="85"/>
                      <a:pt x="49" y="84"/>
                      <a:pt x="48" y="83"/>
                    </a:cubicBezTo>
                    <a:cubicBezTo>
                      <a:pt x="47" y="82"/>
                      <a:pt x="45" y="82"/>
                      <a:pt x="44" y="81"/>
                    </a:cubicBezTo>
                    <a:cubicBezTo>
                      <a:pt x="43" y="80"/>
                      <a:pt x="41" y="80"/>
                      <a:pt x="40" y="79"/>
                    </a:cubicBezTo>
                    <a:cubicBezTo>
                      <a:pt x="36" y="77"/>
                      <a:pt x="33" y="75"/>
                      <a:pt x="31" y="72"/>
                    </a:cubicBezTo>
                    <a:cubicBezTo>
                      <a:pt x="29" y="70"/>
                      <a:pt x="28" y="67"/>
                      <a:pt x="28" y="63"/>
                    </a:cubicBezTo>
                    <a:cubicBezTo>
                      <a:pt x="28" y="60"/>
                      <a:pt x="29" y="57"/>
                      <a:pt x="30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200" b="1" kern="0">
                  <a:solidFill>
                    <a:sysClr val="windowText" lastClr="000000"/>
                  </a:solidFill>
                  <a:latin typeface="Segoe UI Light"/>
                </a:endParaRPr>
              </a:p>
            </p:txBody>
          </p:sp>
        </p:grpSp>
      </p:grpSp>
      <p:grpSp>
        <p:nvGrpSpPr>
          <p:cNvPr id="79" name="Group 63"/>
          <p:cNvGrpSpPr>
            <a:grpSpLocks noChangeAspect="1"/>
          </p:cNvGrpSpPr>
          <p:nvPr/>
        </p:nvGrpSpPr>
        <p:grpSpPr>
          <a:xfrm>
            <a:off x="5474912" y="2797003"/>
            <a:ext cx="1005840" cy="1005840"/>
            <a:chOff x="2636837" y="1973262"/>
            <a:chExt cx="1371600" cy="1371600"/>
          </a:xfrm>
        </p:grpSpPr>
        <p:sp>
          <p:nvSpPr>
            <p:cNvPr id="80" name="Rectangle 42"/>
            <p:cNvSpPr/>
            <p:nvPr/>
          </p:nvSpPr>
          <p:spPr bwMode="auto">
            <a:xfrm>
              <a:off x="2636837" y="1973262"/>
              <a:ext cx="1371600" cy="137160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OneDrive</a:t>
              </a:r>
              <a:endParaRPr 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81" name="Freeform 22"/>
            <p:cNvSpPr>
              <a:spLocks noChangeAspect="1" noEditPoints="1"/>
            </p:cNvSpPr>
            <p:nvPr/>
          </p:nvSpPr>
          <p:spPr bwMode="black">
            <a:xfrm>
              <a:off x="2900339" y="2125544"/>
              <a:ext cx="855112" cy="533518"/>
            </a:xfrm>
            <a:custGeom>
              <a:avLst/>
              <a:gdLst>
                <a:gd name="T0" fmla="*/ 398 w 439"/>
                <a:gd name="T1" fmla="*/ 177 h 273"/>
                <a:gd name="T2" fmla="*/ 439 w 439"/>
                <a:gd name="T3" fmla="*/ 226 h 273"/>
                <a:gd name="T4" fmla="*/ 398 w 439"/>
                <a:gd name="T5" fmla="*/ 273 h 273"/>
                <a:gd name="T6" fmla="*/ 162 w 439"/>
                <a:gd name="T7" fmla="*/ 273 h 273"/>
                <a:gd name="T8" fmla="*/ 101 w 439"/>
                <a:gd name="T9" fmla="*/ 211 h 273"/>
                <a:gd name="T10" fmla="*/ 160 w 439"/>
                <a:gd name="T11" fmla="*/ 155 h 273"/>
                <a:gd name="T12" fmla="*/ 217 w 439"/>
                <a:gd name="T13" fmla="*/ 85 h 273"/>
                <a:gd name="T14" fmla="*/ 302 w 439"/>
                <a:gd name="T15" fmla="*/ 118 h 273"/>
                <a:gd name="T16" fmla="*/ 362 w 439"/>
                <a:gd name="T17" fmla="*/ 116 h 273"/>
                <a:gd name="T18" fmla="*/ 398 w 439"/>
                <a:gd name="T19" fmla="*/ 177 h 273"/>
                <a:gd name="T20" fmla="*/ 86 w 439"/>
                <a:gd name="T21" fmla="*/ 213 h 273"/>
                <a:gd name="T22" fmla="*/ 149 w 439"/>
                <a:gd name="T23" fmla="*/ 144 h 273"/>
                <a:gd name="T24" fmla="*/ 213 w 439"/>
                <a:gd name="T25" fmla="*/ 73 h 273"/>
                <a:gd name="T26" fmla="*/ 305 w 439"/>
                <a:gd name="T27" fmla="*/ 103 h 273"/>
                <a:gd name="T28" fmla="*/ 336 w 439"/>
                <a:gd name="T29" fmla="*/ 97 h 273"/>
                <a:gd name="T30" fmla="*/ 276 w 439"/>
                <a:gd name="T31" fmla="*/ 19 h 273"/>
                <a:gd name="T32" fmla="*/ 161 w 439"/>
                <a:gd name="T33" fmla="*/ 61 h 273"/>
                <a:gd name="T34" fmla="*/ 92 w 439"/>
                <a:gd name="T35" fmla="*/ 60 h 273"/>
                <a:gd name="T36" fmla="*/ 53 w 439"/>
                <a:gd name="T37" fmla="*/ 135 h 273"/>
                <a:gd name="T38" fmla="*/ 0 w 439"/>
                <a:gd name="T39" fmla="*/ 196 h 273"/>
                <a:gd name="T40" fmla="*/ 59 w 439"/>
                <a:gd name="T41" fmla="*/ 255 h 273"/>
                <a:gd name="T42" fmla="*/ 98 w 439"/>
                <a:gd name="T43" fmla="*/ 255 h 273"/>
                <a:gd name="T44" fmla="*/ 86 w 439"/>
                <a:gd name="T45" fmla="*/ 2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273">
                  <a:moveTo>
                    <a:pt x="398" y="177"/>
                  </a:moveTo>
                  <a:cubicBezTo>
                    <a:pt x="398" y="177"/>
                    <a:pt x="439" y="181"/>
                    <a:pt x="439" y="226"/>
                  </a:cubicBezTo>
                  <a:cubicBezTo>
                    <a:pt x="439" y="248"/>
                    <a:pt x="427" y="273"/>
                    <a:pt x="398" y="273"/>
                  </a:cubicBezTo>
                  <a:cubicBezTo>
                    <a:pt x="398" y="273"/>
                    <a:pt x="177" y="273"/>
                    <a:pt x="162" y="273"/>
                  </a:cubicBezTo>
                  <a:cubicBezTo>
                    <a:pt x="117" y="273"/>
                    <a:pt x="101" y="242"/>
                    <a:pt x="101" y="211"/>
                  </a:cubicBezTo>
                  <a:cubicBezTo>
                    <a:pt x="101" y="157"/>
                    <a:pt x="160" y="155"/>
                    <a:pt x="160" y="155"/>
                  </a:cubicBezTo>
                  <a:cubicBezTo>
                    <a:pt x="160" y="155"/>
                    <a:pt x="165" y="97"/>
                    <a:pt x="217" y="85"/>
                  </a:cubicBezTo>
                  <a:cubicBezTo>
                    <a:pt x="263" y="75"/>
                    <a:pt x="289" y="99"/>
                    <a:pt x="302" y="118"/>
                  </a:cubicBezTo>
                  <a:cubicBezTo>
                    <a:pt x="302" y="118"/>
                    <a:pt x="330" y="102"/>
                    <a:pt x="362" y="116"/>
                  </a:cubicBezTo>
                  <a:cubicBezTo>
                    <a:pt x="381" y="124"/>
                    <a:pt x="399" y="144"/>
                    <a:pt x="398" y="177"/>
                  </a:cubicBezTo>
                  <a:close/>
                  <a:moveTo>
                    <a:pt x="86" y="213"/>
                  </a:moveTo>
                  <a:cubicBezTo>
                    <a:pt x="86" y="153"/>
                    <a:pt x="149" y="144"/>
                    <a:pt x="149" y="144"/>
                  </a:cubicBezTo>
                  <a:cubicBezTo>
                    <a:pt x="149" y="144"/>
                    <a:pt x="157" y="87"/>
                    <a:pt x="213" y="73"/>
                  </a:cubicBezTo>
                  <a:cubicBezTo>
                    <a:pt x="258" y="62"/>
                    <a:pt x="291" y="81"/>
                    <a:pt x="305" y="103"/>
                  </a:cubicBezTo>
                  <a:cubicBezTo>
                    <a:pt x="305" y="103"/>
                    <a:pt x="315" y="97"/>
                    <a:pt x="336" y="97"/>
                  </a:cubicBezTo>
                  <a:cubicBezTo>
                    <a:pt x="334" y="78"/>
                    <a:pt x="320" y="37"/>
                    <a:pt x="276" y="19"/>
                  </a:cubicBezTo>
                  <a:cubicBezTo>
                    <a:pt x="225" y="0"/>
                    <a:pt x="181" y="24"/>
                    <a:pt x="161" y="61"/>
                  </a:cubicBezTo>
                  <a:cubicBezTo>
                    <a:pt x="161" y="61"/>
                    <a:pt x="129" y="41"/>
                    <a:pt x="92" y="60"/>
                  </a:cubicBezTo>
                  <a:cubicBezTo>
                    <a:pt x="66" y="74"/>
                    <a:pt x="50" y="105"/>
                    <a:pt x="53" y="135"/>
                  </a:cubicBezTo>
                  <a:cubicBezTo>
                    <a:pt x="53" y="135"/>
                    <a:pt x="0" y="139"/>
                    <a:pt x="0" y="196"/>
                  </a:cubicBezTo>
                  <a:cubicBezTo>
                    <a:pt x="0" y="227"/>
                    <a:pt x="28" y="255"/>
                    <a:pt x="59" y="25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8" y="240"/>
                    <a:pt x="86" y="225"/>
                    <a:pt x="86" y="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685800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200" b="1" kern="0" dirty="0" smtClean="0">
                <a:solidFill>
                  <a:srgbClr val="FFFFFF"/>
                </a:solidFill>
                <a:latin typeface="Segoe UI Light"/>
              </a:endParaRPr>
            </a:p>
          </p:txBody>
        </p:sp>
      </p:grpSp>
      <p:grpSp>
        <p:nvGrpSpPr>
          <p:cNvPr id="82" name="Group 5"/>
          <p:cNvGrpSpPr/>
          <p:nvPr/>
        </p:nvGrpSpPr>
        <p:grpSpPr>
          <a:xfrm>
            <a:off x="10752137" y="2662478"/>
            <a:ext cx="1005840" cy="1140365"/>
            <a:chOff x="10952162" y="1904496"/>
            <a:chExt cx="1005840" cy="1140365"/>
          </a:xfrm>
        </p:grpSpPr>
        <p:sp>
          <p:nvSpPr>
            <p:cNvPr id="83" name="Rectangle 18"/>
            <p:cNvSpPr>
              <a:spLocks noChangeAspect="1"/>
            </p:cNvSpPr>
            <p:nvPr/>
          </p:nvSpPr>
          <p:spPr bwMode="auto">
            <a:xfrm>
              <a:off x="10952162" y="2039021"/>
              <a:ext cx="1005840" cy="1005840"/>
            </a:xfrm>
            <a:prstGeom prst="ellipse">
              <a:avLst/>
            </a:prstGeom>
            <a:solidFill>
              <a:srgbClr val="FF8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84" name="Rectangle 2"/>
            <p:cNvSpPr/>
            <p:nvPr/>
          </p:nvSpPr>
          <p:spPr>
            <a:xfrm>
              <a:off x="10969458" y="1904496"/>
              <a:ext cx="9872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742"/>
              <a:r>
                <a:rPr lang="en-US" sz="5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…</a:t>
              </a:r>
              <a:endParaRPr lang="en-AU" sz="440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73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Beneficios que aportan los Grupos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" name="Group 38"/>
          <p:cNvGrpSpPr/>
          <p:nvPr/>
        </p:nvGrpSpPr>
        <p:grpSpPr>
          <a:xfrm>
            <a:off x="6207110" y="2484421"/>
            <a:ext cx="5423370" cy="896425"/>
            <a:chOff x="6217607" y="2201862"/>
            <a:chExt cx="5532120" cy="914400"/>
          </a:xfrm>
        </p:grpSpPr>
        <p:sp>
          <p:nvSpPr>
            <p:cNvPr id="5" name="Rectangle 3"/>
            <p:cNvSpPr/>
            <p:nvPr/>
          </p:nvSpPr>
          <p:spPr>
            <a:xfrm>
              <a:off x="6217607" y="2201862"/>
              <a:ext cx="5532120" cy="914400"/>
            </a:xfrm>
            <a:prstGeom prst="rect">
              <a:avLst/>
            </a:prstGeom>
            <a:solidFill>
              <a:srgbClr val="3C3C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58570" tIns="45713" rIns="45713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183" marR="0" lvl="1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AUTO-SERVICIO</a:t>
              </a:r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6427099" y="2444950"/>
              <a:ext cx="419786" cy="428224"/>
            </a:xfrm>
            <a:custGeom>
              <a:avLst/>
              <a:gdLst>
                <a:gd name="T0" fmla="*/ 206 w 398"/>
                <a:gd name="T1" fmla="*/ 288 h 406"/>
                <a:gd name="T2" fmla="*/ 240 w 398"/>
                <a:gd name="T3" fmla="*/ 276 h 406"/>
                <a:gd name="T4" fmla="*/ 268 w 398"/>
                <a:gd name="T5" fmla="*/ 256 h 406"/>
                <a:gd name="T6" fmla="*/ 302 w 398"/>
                <a:gd name="T7" fmla="*/ 200 h 406"/>
                <a:gd name="T8" fmla="*/ 310 w 398"/>
                <a:gd name="T9" fmla="*/ 144 h 406"/>
                <a:gd name="T10" fmla="*/ 308 w 398"/>
                <a:gd name="T11" fmla="*/ 116 h 406"/>
                <a:gd name="T12" fmla="*/ 276 w 398"/>
                <a:gd name="T13" fmla="*/ 42 h 406"/>
                <a:gd name="T14" fmla="*/ 250 w 398"/>
                <a:gd name="T15" fmla="*/ 18 h 406"/>
                <a:gd name="T16" fmla="*/ 218 w 398"/>
                <a:gd name="T17" fmla="*/ 4 h 406"/>
                <a:gd name="T18" fmla="*/ 194 w 398"/>
                <a:gd name="T19" fmla="*/ 0 h 406"/>
                <a:gd name="T20" fmla="*/ 160 w 398"/>
                <a:gd name="T21" fmla="*/ 8 h 406"/>
                <a:gd name="T22" fmla="*/ 130 w 398"/>
                <a:gd name="T23" fmla="*/ 26 h 406"/>
                <a:gd name="T24" fmla="*/ 98 w 398"/>
                <a:gd name="T25" fmla="*/ 64 h 406"/>
                <a:gd name="T26" fmla="*/ 78 w 398"/>
                <a:gd name="T27" fmla="*/ 130 h 406"/>
                <a:gd name="T28" fmla="*/ 78 w 398"/>
                <a:gd name="T29" fmla="*/ 160 h 406"/>
                <a:gd name="T30" fmla="*/ 98 w 398"/>
                <a:gd name="T31" fmla="*/ 224 h 406"/>
                <a:gd name="T32" fmla="*/ 130 w 398"/>
                <a:gd name="T33" fmla="*/ 264 h 406"/>
                <a:gd name="T34" fmla="*/ 160 w 398"/>
                <a:gd name="T35" fmla="*/ 282 h 406"/>
                <a:gd name="T36" fmla="*/ 194 w 398"/>
                <a:gd name="T37" fmla="*/ 288 h 406"/>
                <a:gd name="T38" fmla="*/ 194 w 398"/>
                <a:gd name="T39" fmla="*/ 26 h 406"/>
                <a:gd name="T40" fmla="*/ 230 w 398"/>
                <a:gd name="T41" fmla="*/ 36 h 406"/>
                <a:gd name="T42" fmla="*/ 270 w 398"/>
                <a:gd name="T43" fmla="*/ 78 h 406"/>
                <a:gd name="T44" fmla="*/ 284 w 398"/>
                <a:gd name="T45" fmla="*/ 144 h 406"/>
                <a:gd name="T46" fmla="*/ 278 w 398"/>
                <a:gd name="T47" fmla="*/ 190 h 406"/>
                <a:gd name="T48" fmla="*/ 244 w 398"/>
                <a:gd name="T49" fmla="*/ 242 h 406"/>
                <a:gd name="T50" fmla="*/ 204 w 398"/>
                <a:gd name="T51" fmla="*/ 262 h 406"/>
                <a:gd name="T52" fmla="*/ 186 w 398"/>
                <a:gd name="T53" fmla="*/ 262 h 406"/>
                <a:gd name="T54" fmla="*/ 144 w 398"/>
                <a:gd name="T55" fmla="*/ 242 h 406"/>
                <a:gd name="T56" fmla="*/ 112 w 398"/>
                <a:gd name="T57" fmla="*/ 190 h 406"/>
                <a:gd name="T58" fmla="*/ 104 w 398"/>
                <a:gd name="T59" fmla="*/ 144 h 406"/>
                <a:gd name="T60" fmla="*/ 120 w 398"/>
                <a:gd name="T61" fmla="*/ 78 h 406"/>
                <a:gd name="T62" fmla="*/ 160 w 398"/>
                <a:gd name="T63" fmla="*/ 36 h 406"/>
                <a:gd name="T64" fmla="*/ 194 w 398"/>
                <a:gd name="T65" fmla="*/ 26 h 406"/>
                <a:gd name="T66" fmla="*/ 276 w 398"/>
                <a:gd name="T67" fmla="*/ 282 h 406"/>
                <a:gd name="T68" fmla="*/ 268 w 398"/>
                <a:gd name="T69" fmla="*/ 282 h 406"/>
                <a:gd name="T70" fmla="*/ 260 w 398"/>
                <a:gd name="T71" fmla="*/ 290 h 406"/>
                <a:gd name="T72" fmla="*/ 264 w 398"/>
                <a:gd name="T73" fmla="*/ 304 h 406"/>
                <a:gd name="T74" fmla="*/ 356 w 398"/>
                <a:gd name="T75" fmla="*/ 338 h 406"/>
                <a:gd name="T76" fmla="*/ 370 w 398"/>
                <a:gd name="T77" fmla="*/ 354 h 406"/>
                <a:gd name="T78" fmla="*/ 372 w 398"/>
                <a:gd name="T79" fmla="*/ 370 h 406"/>
                <a:gd name="T80" fmla="*/ 364 w 398"/>
                <a:gd name="T81" fmla="*/ 380 h 406"/>
                <a:gd name="T82" fmla="*/ 38 w 398"/>
                <a:gd name="T83" fmla="*/ 380 h 406"/>
                <a:gd name="T84" fmla="*/ 26 w 398"/>
                <a:gd name="T85" fmla="*/ 376 h 406"/>
                <a:gd name="T86" fmla="*/ 26 w 398"/>
                <a:gd name="T87" fmla="*/ 362 h 406"/>
                <a:gd name="T88" fmla="*/ 34 w 398"/>
                <a:gd name="T89" fmla="*/ 342 h 406"/>
                <a:gd name="T90" fmla="*/ 120 w 398"/>
                <a:gd name="T91" fmla="*/ 306 h 406"/>
                <a:gd name="T92" fmla="*/ 130 w 398"/>
                <a:gd name="T93" fmla="*/ 296 h 406"/>
                <a:gd name="T94" fmla="*/ 126 w 398"/>
                <a:gd name="T95" fmla="*/ 286 h 406"/>
                <a:gd name="T96" fmla="*/ 112 w 398"/>
                <a:gd name="T97" fmla="*/ 282 h 406"/>
                <a:gd name="T98" fmla="*/ 26 w 398"/>
                <a:gd name="T99" fmla="*/ 318 h 406"/>
                <a:gd name="T100" fmla="*/ 2 w 398"/>
                <a:gd name="T101" fmla="*/ 346 h 406"/>
                <a:gd name="T102" fmla="*/ 0 w 398"/>
                <a:gd name="T103" fmla="*/ 370 h 406"/>
                <a:gd name="T104" fmla="*/ 2 w 398"/>
                <a:gd name="T105" fmla="*/ 386 h 406"/>
                <a:gd name="T106" fmla="*/ 16 w 398"/>
                <a:gd name="T107" fmla="*/ 400 h 406"/>
                <a:gd name="T108" fmla="*/ 38 w 398"/>
                <a:gd name="T109" fmla="*/ 406 h 406"/>
                <a:gd name="T110" fmla="*/ 368 w 398"/>
                <a:gd name="T111" fmla="*/ 406 h 406"/>
                <a:gd name="T112" fmla="*/ 386 w 398"/>
                <a:gd name="T113" fmla="*/ 396 h 406"/>
                <a:gd name="T114" fmla="*/ 398 w 398"/>
                <a:gd name="T115" fmla="*/ 378 h 406"/>
                <a:gd name="T116" fmla="*/ 398 w 398"/>
                <a:gd name="T117" fmla="*/ 362 h 406"/>
                <a:gd name="T118" fmla="*/ 388 w 398"/>
                <a:gd name="T119" fmla="*/ 334 h 406"/>
                <a:gd name="T120" fmla="*/ 366 w 398"/>
                <a:gd name="T121" fmla="*/ 314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8" h="406">
                  <a:moveTo>
                    <a:pt x="194" y="288"/>
                  </a:moveTo>
                  <a:lnTo>
                    <a:pt x="194" y="288"/>
                  </a:lnTo>
                  <a:lnTo>
                    <a:pt x="206" y="288"/>
                  </a:lnTo>
                  <a:lnTo>
                    <a:pt x="218" y="286"/>
                  </a:lnTo>
                  <a:lnTo>
                    <a:pt x="228" y="282"/>
                  </a:lnTo>
                  <a:lnTo>
                    <a:pt x="240" y="276"/>
                  </a:lnTo>
                  <a:lnTo>
                    <a:pt x="250" y="270"/>
                  </a:lnTo>
                  <a:lnTo>
                    <a:pt x="260" y="264"/>
                  </a:lnTo>
                  <a:lnTo>
                    <a:pt x="268" y="256"/>
                  </a:lnTo>
                  <a:lnTo>
                    <a:pt x="276" y="246"/>
                  </a:lnTo>
                  <a:lnTo>
                    <a:pt x="290" y="224"/>
                  </a:lnTo>
                  <a:lnTo>
                    <a:pt x="302" y="200"/>
                  </a:lnTo>
                  <a:lnTo>
                    <a:pt x="308" y="174"/>
                  </a:lnTo>
                  <a:lnTo>
                    <a:pt x="310" y="160"/>
                  </a:lnTo>
                  <a:lnTo>
                    <a:pt x="310" y="144"/>
                  </a:lnTo>
                  <a:lnTo>
                    <a:pt x="310" y="144"/>
                  </a:lnTo>
                  <a:lnTo>
                    <a:pt x="310" y="130"/>
                  </a:lnTo>
                  <a:lnTo>
                    <a:pt x="308" y="116"/>
                  </a:lnTo>
                  <a:lnTo>
                    <a:pt x="302" y="88"/>
                  </a:lnTo>
                  <a:lnTo>
                    <a:pt x="290" y="64"/>
                  </a:lnTo>
                  <a:lnTo>
                    <a:pt x="276" y="42"/>
                  </a:lnTo>
                  <a:lnTo>
                    <a:pt x="268" y="34"/>
                  </a:lnTo>
                  <a:lnTo>
                    <a:pt x="260" y="26"/>
                  </a:lnTo>
                  <a:lnTo>
                    <a:pt x="250" y="18"/>
                  </a:lnTo>
                  <a:lnTo>
                    <a:pt x="240" y="12"/>
                  </a:lnTo>
                  <a:lnTo>
                    <a:pt x="228" y="8"/>
                  </a:lnTo>
                  <a:lnTo>
                    <a:pt x="218" y="4"/>
                  </a:lnTo>
                  <a:lnTo>
                    <a:pt x="206" y="2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2" y="2"/>
                  </a:lnTo>
                  <a:lnTo>
                    <a:pt x="170" y="4"/>
                  </a:lnTo>
                  <a:lnTo>
                    <a:pt x="160" y="8"/>
                  </a:lnTo>
                  <a:lnTo>
                    <a:pt x="148" y="12"/>
                  </a:lnTo>
                  <a:lnTo>
                    <a:pt x="138" y="18"/>
                  </a:lnTo>
                  <a:lnTo>
                    <a:pt x="130" y="26"/>
                  </a:lnTo>
                  <a:lnTo>
                    <a:pt x="120" y="34"/>
                  </a:lnTo>
                  <a:lnTo>
                    <a:pt x="112" y="42"/>
                  </a:lnTo>
                  <a:lnTo>
                    <a:pt x="98" y="64"/>
                  </a:lnTo>
                  <a:lnTo>
                    <a:pt x="88" y="88"/>
                  </a:lnTo>
                  <a:lnTo>
                    <a:pt x="80" y="116"/>
                  </a:lnTo>
                  <a:lnTo>
                    <a:pt x="78" y="130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8" y="160"/>
                  </a:lnTo>
                  <a:lnTo>
                    <a:pt x="80" y="174"/>
                  </a:lnTo>
                  <a:lnTo>
                    <a:pt x="88" y="200"/>
                  </a:lnTo>
                  <a:lnTo>
                    <a:pt x="98" y="224"/>
                  </a:lnTo>
                  <a:lnTo>
                    <a:pt x="112" y="246"/>
                  </a:lnTo>
                  <a:lnTo>
                    <a:pt x="120" y="256"/>
                  </a:lnTo>
                  <a:lnTo>
                    <a:pt x="130" y="264"/>
                  </a:lnTo>
                  <a:lnTo>
                    <a:pt x="138" y="270"/>
                  </a:lnTo>
                  <a:lnTo>
                    <a:pt x="148" y="276"/>
                  </a:lnTo>
                  <a:lnTo>
                    <a:pt x="160" y="282"/>
                  </a:lnTo>
                  <a:lnTo>
                    <a:pt x="170" y="286"/>
                  </a:lnTo>
                  <a:lnTo>
                    <a:pt x="182" y="288"/>
                  </a:lnTo>
                  <a:lnTo>
                    <a:pt x="194" y="288"/>
                  </a:lnTo>
                  <a:lnTo>
                    <a:pt x="194" y="288"/>
                  </a:lnTo>
                  <a:close/>
                  <a:moveTo>
                    <a:pt x="194" y="26"/>
                  </a:moveTo>
                  <a:lnTo>
                    <a:pt x="194" y="26"/>
                  </a:lnTo>
                  <a:lnTo>
                    <a:pt x="204" y="28"/>
                  </a:lnTo>
                  <a:lnTo>
                    <a:pt x="212" y="30"/>
                  </a:lnTo>
                  <a:lnTo>
                    <a:pt x="230" y="36"/>
                  </a:lnTo>
                  <a:lnTo>
                    <a:pt x="244" y="48"/>
                  </a:lnTo>
                  <a:lnTo>
                    <a:pt x="258" y="62"/>
                  </a:lnTo>
                  <a:lnTo>
                    <a:pt x="270" y="78"/>
                  </a:lnTo>
                  <a:lnTo>
                    <a:pt x="278" y="98"/>
                  </a:lnTo>
                  <a:lnTo>
                    <a:pt x="282" y="120"/>
                  </a:lnTo>
                  <a:lnTo>
                    <a:pt x="284" y="144"/>
                  </a:lnTo>
                  <a:lnTo>
                    <a:pt x="284" y="144"/>
                  </a:lnTo>
                  <a:lnTo>
                    <a:pt x="282" y="168"/>
                  </a:lnTo>
                  <a:lnTo>
                    <a:pt x="278" y="190"/>
                  </a:lnTo>
                  <a:lnTo>
                    <a:pt x="270" y="210"/>
                  </a:lnTo>
                  <a:lnTo>
                    <a:pt x="258" y="228"/>
                  </a:lnTo>
                  <a:lnTo>
                    <a:pt x="244" y="242"/>
                  </a:lnTo>
                  <a:lnTo>
                    <a:pt x="230" y="252"/>
                  </a:lnTo>
                  <a:lnTo>
                    <a:pt x="212" y="260"/>
                  </a:lnTo>
                  <a:lnTo>
                    <a:pt x="204" y="262"/>
                  </a:lnTo>
                  <a:lnTo>
                    <a:pt x="194" y="262"/>
                  </a:lnTo>
                  <a:lnTo>
                    <a:pt x="194" y="262"/>
                  </a:lnTo>
                  <a:lnTo>
                    <a:pt x="186" y="262"/>
                  </a:lnTo>
                  <a:lnTo>
                    <a:pt x="176" y="260"/>
                  </a:lnTo>
                  <a:lnTo>
                    <a:pt x="160" y="252"/>
                  </a:lnTo>
                  <a:lnTo>
                    <a:pt x="144" y="242"/>
                  </a:lnTo>
                  <a:lnTo>
                    <a:pt x="130" y="228"/>
                  </a:lnTo>
                  <a:lnTo>
                    <a:pt x="120" y="210"/>
                  </a:lnTo>
                  <a:lnTo>
                    <a:pt x="112" y="190"/>
                  </a:lnTo>
                  <a:lnTo>
                    <a:pt x="106" y="168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06" y="120"/>
                  </a:lnTo>
                  <a:lnTo>
                    <a:pt x="112" y="98"/>
                  </a:lnTo>
                  <a:lnTo>
                    <a:pt x="120" y="78"/>
                  </a:lnTo>
                  <a:lnTo>
                    <a:pt x="130" y="62"/>
                  </a:lnTo>
                  <a:lnTo>
                    <a:pt x="144" y="48"/>
                  </a:lnTo>
                  <a:lnTo>
                    <a:pt x="160" y="36"/>
                  </a:lnTo>
                  <a:lnTo>
                    <a:pt x="176" y="30"/>
                  </a:lnTo>
                  <a:lnTo>
                    <a:pt x="186" y="28"/>
                  </a:lnTo>
                  <a:lnTo>
                    <a:pt x="194" y="26"/>
                  </a:lnTo>
                  <a:lnTo>
                    <a:pt x="194" y="26"/>
                  </a:lnTo>
                  <a:close/>
                  <a:moveTo>
                    <a:pt x="366" y="314"/>
                  </a:moveTo>
                  <a:lnTo>
                    <a:pt x="276" y="282"/>
                  </a:lnTo>
                  <a:lnTo>
                    <a:pt x="276" y="282"/>
                  </a:lnTo>
                  <a:lnTo>
                    <a:pt x="272" y="282"/>
                  </a:lnTo>
                  <a:lnTo>
                    <a:pt x="268" y="282"/>
                  </a:lnTo>
                  <a:lnTo>
                    <a:pt x="262" y="286"/>
                  </a:lnTo>
                  <a:lnTo>
                    <a:pt x="260" y="290"/>
                  </a:lnTo>
                  <a:lnTo>
                    <a:pt x="260" y="290"/>
                  </a:lnTo>
                  <a:lnTo>
                    <a:pt x="260" y="296"/>
                  </a:lnTo>
                  <a:lnTo>
                    <a:pt x="260" y="300"/>
                  </a:lnTo>
                  <a:lnTo>
                    <a:pt x="264" y="304"/>
                  </a:lnTo>
                  <a:lnTo>
                    <a:pt x="268" y="306"/>
                  </a:lnTo>
                  <a:lnTo>
                    <a:pt x="356" y="338"/>
                  </a:lnTo>
                  <a:lnTo>
                    <a:pt x="356" y="338"/>
                  </a:lnTo>
                  <a:lnTo>
                    <a:pt x="362" y="342"/>
                  </a:lnTo>
                  <a:lnTo>
                    <a:pt x="368" y="348"/>
                  </a:lnTo>
                  <a:lnTo>
                    <a:pt x="370" y="354"/>
                  </a:lnTo>
                  <a:lnTo>
                    <a:pt x="372" y="362"/>
                  </a:lnTo>
                  <a:lnTo>
                    <a:pt x="372" y="370"/>
                  </a:lnTo>
                  <a:lnTo>
                    <a:pt x="372" y="370"/>
                  </a:lnTo>
                  <a:lnTo>
                    <a:pt x="372" y="376"/>
                  </a:lnTo>
                  <a:lnTo>
                    <a:pt x="368" y="378"/>
                  </a:lnTo>
                  <a:lnTo>
                    <a:pt x="364" y="380"/>
                  </a:lnTo>
                  <a:lnTo>
                    <a:pt x="360" y="380"/>
                  </a:lnTo>
                  <a:lnTo>
                    <a:pt x="38" y="380"/>
                  </a:lnTo>
                  <a:lnTo>
                    <a:pt x="38" y="380"/>
                  </a:lnTo>
                  <a:lnTo>
                    <a:pt x="34" y="380"/>
                  </a:lnTo>
                  <a:lnTo>
                    <a:pt x="28" y="378"/>
                  </a:lnTo>
                  <a:lnTo>
                    <a:pt x="26" y="376"/>
                  </a:lnTo>
                  <a:lnTo>
                    <a:pt x="26" y="370"/>
                  </a:lnTo>
                  <a:lnTo>
                    <a:pt x="26" y="362"/>
                  </a:lnTo>
                  <a:lnTo>
                    <a:pt x="26" y="362"/>
                  </a:lnTo>
                  <a:lnTo>
                    <a:pt x="26" y="354"/>
                  </a:lnTo>
                  <a:lnTo>
                    <a:pt x="30" y="348"/>
                  </a:lnTo>
                  <a:lnTo>
                    <a:pt x="34" y="342"/>
                  </a:lnTo>
                  <a:lnTo>
                    <a:pt x="40" y="338"/>
                  </a:lnTo>
                  <a:lnTo>
                    <a:pt x="120" y="306"/>
                  </a:lnTo>
                  <a:lnTo>
                    <a:pt x="120" y="306"/>
                  </a:lnTo>
                  <a:lnTo>
                    <a:pt x="124" y="304"/>
                  </a:lnTo>
                  <a:lnTo>
                    <a:pt x="128" y="300"/>
                  </a:lnTo>
                  <a:lnTo>
                    <a:pt x="130" y="296"/>
                  </a:lnTo>
                  <a:lnTo>
                    <a:pt x="128" y="290"/>
                  </a:lnTo>
                  <a:lnTo>
                    <a:pt x="128" y="290"/>
                  </a:lnTo>
                  <a:lnTo>
                    <a:pt x="126" y="286"/>
                  </a:lnTo>
                  <a:lnTo>
                    <a:pt x="122" y="282"/>
                  </a:lnTo>
                  <a:lnTo>
                    <a:pt x="116" y="282"/>
                  </a:lnTo>
                  <a:lnTo>
                    <a:pt x="112" y="282"/>
                  </a:lnTo>
                  <a:lnTo>
                    <a:pt x="32" y="314"/>
                  </a:lnTo>
                  <a:lnTo>
                    <a:pt x="32" y="314"/>
                  </a:lnTo>
                  <a:lnTo>
                    <a:pt x="26" y="318"/>
                  </a:lnTo>
                  <a:lnTo>
                    <a:pt x="20" y="322"/>
                  </a:lnTo>
                  <a:lnTo>
                    <a:pt x="8" y="334"/>
                  </a:lnTo>
                  <a:lnTo>
                    <a:pt x="2" y="346"/>
                  </a:lnTo>
                  <a:lnTo>
                    <a:pt x="0" y="354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0" y="370"/>
                  </a:lnTo>
                  <a:lnTo>
                    <a:pt x="0" y="378"/>
                  </a:lnTo>
                  <a:lnTo>
                    <a:pt x="2" y="386"/>
                  </a:lnTo>
                  <a:lnTo>
                    <a:pt x="6" y="392"/>
                  </a:lnTo>
                  <a:lnTo>
                    <a:pt x="10" y="396"/>
                  </a:lnTo>
                  <a:lnTo>
                    <a:pt x="16" y="400"/>
                  </a:lnTo>
                  <a:lnTo>
                    <a:pt x="22" y="404"/>
                  </a:lnTo>
                  <a:lnTo>
                    <a:pt x="30" y="406"/>
                  </a:lnTo>
                  <a:lnTo>
                    <a:pt x="38" y="406"/>
                  </a:lnTo>
                  <a:lnTo>
                    <a:pt x="360" y="406"/>
                  </a:lnTo>
                  <a:lnTo>
                    <a:pt x="360" y="406"/>
                  </a:lnTo>
                  <a:lnTo>
                    <a:pt x="368" y="406"/>
                  </a:lnTo>
                  <a:lnTo>
                    <a:pt x="374" y="404"/>
                  </a:lnTo>
                  <a:lnTo>
                    <a:pt x="382" y="400"/>
                  </a:lnTo>
                  <a:lnTo>
                    <a:pt x="386" y="396"/>
                  </a:lnTo>
                  <a:lnTo>
                    <a:pt x="392" y="392"/>
                  </a:lnTo>
                  <a:lnTo>
                    <a:pt x="396" y="386"/>
                  </a:lnTo>
                  <a:lnTo>
                    <a:pt x="398" y="378"/>
                  </a:lnTo>
                  <a:lnTo>
                    <a:pt x="398" y="370"/>
                  </a:lnTo>
                  <a:lnTo>
                    <a:pt x="398" y="362"/>
                  </a:lnTo>
                  <a:lnTo>
                    <a:pt x="398" y="362"/>
                  </a:lnTo>
                  <a:lnTo>
                    <a:pt x="398" y="354"/>
                  </a:lnTo>
                  <a:lnTo>
                    <a:pt x="396" y="346"/>
                  </a:lnTo>
                  <a:lnTo>
                    <a:pt x="388" y="334"/>
                  </a:lnTo>
                  <a:lnTo>
                    <a:pt x="378" y="322"/>
                  </a:lnTo>
                  <a:lnTo>
                    <a:pt x="372" y="318"/>
                  </a:lnTo>
                  <a:lnTo>
                    <a:pt x="366" y="314"/>
                  </a:lnTo>
                  <a:lnTo>
                    <a:pt x="366" y="314"/>
                  </a:lnTo>
                  <a:close/>
                </a:path>
              </a:pathLst>
            </a:custGeom>
            <a:solidFill>
              <a:srgbClr val="47D8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7" name="Group 36"/>
          <p:cNvGrpSpPr/>
          <p:nvPr/>
        </p:nvGrpSpPr>
        <p:grpSpPr>
          <a:xfrm>
            <a:off x="572386" y="3554706"/>
            <a:ext cx="5423370" cy="896425"/>
            <a:chOff x="469895" y="3293609"/>
            <a:chExt cx="5532120" cy="914400"/>
          </a:xfrm>
        </p:grpSpPr>
        <p:sp>
          <p:nvSpPr>
            <p:cNvPr id="8" name="Rectangle 2"/>
            <p:cNvSpPr/>
            <p:nvPr/>
          </p:nvSpPr>
          <p:spPr>
            <a:xfrm>
              <a:off x="469895" y="3293609"/>
              <a:ext cx="5532120" cy="914400"/>
            </a:xfrm>
            <a:prstGeom prst="rect">
              <a:avLst/>
            </a:prstGeom>
            <a:solidFill>
              <a:srgbClr val="3C3C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58570" tIns="45713" rIns="45713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183" marR="0" lvl="1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PÚBLICOS POR DEFECTO</a:t>
              </a: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692150" y="3535419"/>
              <a:ext cx="410587" cy="430780"/>
            </a:xfrm>
            <a:custGeom>
              <a:avLst/>
              <a:gdLst>
                <a:gd name="T0" fmla="*/ 326 w 366"/>
                <a:gd name="T1" fmla="*/ 172 h 384"/>
                <a:gd name="T2" fmla="*/ 322 w 366"/>
                <a:gd name="T3" fmla="*/ 250 h 384"/>
                <a:gd name="T4" fmla="*/ 334 w 366"/>
                <a:gd name="T5" fmla="*/ 264 h 384"/>
                <a:gd name="T6" fmla="*/ 346 w 366"/>
                <a:gd name="T7" fmla="*/ 256 h 384"/>
                <a:gd name="T8" fmla="*/ 346 w 366"/>
                <a:gd name="T9" fmla="*/ 176 h 384"/>
                <a:gd name="T10" fmla="*/ 334 w 366"/>
                <a:gd name="T11" fmla="*/ 168 h 384"/>
                <a:gd name="T12" fmla="*/ 326 w 366"/>
                <a:gd name="T13" fmla="*/ 292 h 384"/>
                <a:gd name="T14" fmla="*/ 322 w 366"/>
                <a:gd name="T15" fmla="*/ 370 h 384"/>
                <a:gd name="T16" fmla="*/ 334 w 366"/>
                <a:gd name="T17" fmla="*/ 384 h 384"/>
                <a:gd name="T18" fmla="*/ 346 w 366"/>
                <a:gd name="T19" fmla="*/ 376 h 384"/>
                <a:gd name="T20" fmla="*/ 346 w 366"/>
                <a:gd name="T21" fmla="*/ 296 h 384"/>
                <a:gd name="T22" fmla="*/ 334 w 366"/>
                <a:gd name="T23" fmla="*/ 288 h 384"/>
                <a:gd name="T24" fmla="*/ 30 w 366"/>
                <a:gd name="T25" fmla="*/ 0 h 384"/>
                <a:gd name="T26" fmla="*/ 6 w 366"/>
                <a:gd name="T27" fmla="*/ 16 h 384"/>
                <a:gd name="T28" fmla="*/ 0 w 366"/>
                <a:gd name="T29" fmla="*/ 346 h 384"/>
                <a:gd name="T30" fmla="*/ 6 w 366"/>
                <a:gd name="T31" fmla="*/ 366 h 384"/>
                <a:gd name="T32" fmla="*/ 30 w 366"/>
                <a:gd name="T33" fmla="*/ 382 h 384"/>
                <a:gd name="T34" fmla="*/ 266 w 366"/>
                <a:gd name="T35" fmla="*/ 382 h 384"/>
                <a:gd name="T36" fmla="*/ 290 w 366"/>
                <a:gd name="T37" fmla="*/ 366 h 384"/>
                <a:gd name="T38" fmla="*/ 296 w 366"/>
                <a:gd name="T39" fmla="*/ 176 h 384"/>
                <a:gd name="T40" fmla="*/ 302 w 366"/>
                <a:gd name="T41" fmla="*/ 156 h 384"/>
                <a:gd name="T42" fmla="*/ 324 w 366"/>
                <a:gd name="T43" fmla="*/ 140 h 384"/>
                <a:gd name="T44" fmla="*/ 344 w 366"/>
                <a:gd name="T45" fmla="*/ 136 h 384"/>
                <a:gd name="T46" fmla="*/ 362 w 366"/>
                <a:gd name="T47" fmla="*/ 116 h 384"/>
                <a:gd name="T48" fmla="*/ 366 w 366"/>
                <a:gd name="T49" fmla="*/ 38 h 384"/>
                <a:gd name="T50" fmla="*/ 354 w 366"/>
                <a:gd name="T51" fmla="*/ 12 h 384"/>
                <a:gd name="T52" fmla="*/ 328 w 366"/>
                <a:gd name="T53" fmla="*/ 0 h 384"/>
                <a:gd name="T54" fmla="*/ 338 w 366"/>
                <a:gd name="T55" fmla="*/ 106 h 384"/>
                <a:gd name="T56" fmla="*/ 332 w 366"/>
                <a:gd name="T57" fmla="*/ 114 h 384"/>
                <a:gd name="T58" fmla="*/ 288 w 366"/>
                <a:gd name="T59" fmla="*/ 132 h 384"/>
                <a:gd name="T60" fmla="*/ 270 w 366"/>
                <a:gd name="T61" fmla="*/ 176 h 384"/>
                <a:gd name="T62" fmla="*/ 266 w 366"/>
                <a:gd name="T63" fmla="*/ 354 h 384"/>
                <a:gd name="T64" fmla="*/ 38 w 366"/>
                <a:gd name="T65" fmla="*/ 358 h 384"/>
                <a:gd name="T66" fmla="*/ 26 w 366"/>
                <a:gd name="T67" fmla="*/ 346 h 384"/>
                <a:gd name="T68" fmla="*/ 30 w 366"/>
                <a:gd name="T69" fmla="*/ 30 h 384"/>
                <a:gd name="T70" fmla="*/ 328 w 366"/>
                <a:gd name="T71" fmla="*/ 26 h 384"/>
                <a:gd name="T72" fmla="*/ 340 w 366"/>
                <a:gd name="T73" fmla="*/ 38 h 384"/>
                <a:gd name="T74" fmla="*/ 184 w 366"/>
                <a:gd name="T75" fmla="*/ 224 h 384"/>
                <a:gd name="T76" fmla="*/ 178 w 366"/>
                <a:gd name="T77" fmla="*/ 220 h 384"/>
                <a:gd name="T78" fmla="*/ 174 w 366"/>
                <a:gd name="T79" fmla="*/ 218 h 384"/>
                <a:gd name="T80" fmla="*/ 194 w 366"/>
                <a:gd name="T81" fmla="*/ 174 h 384"/>
                <a:gd name="T82" fmla="*/ 186 w 366"/>
                <a:gd name="T83" fmla="*/ 146 h 384"/>
                <a:gd name="T84" fmla="*/ 160 w 366"/>
                <a:gd name="T85" fmla="*/ 124 h 384"/>
                <a:gd name="T86" fmla="*/ 136 w 366"/>
                <a:gd name="T87" fmla="*/ 126 h 384"/>
                <a:gd name="T88" fmla="*/ 114 w 366"/>
                <a:gd name="T89" fmla="*/ 154 h 384"/>
                <a:gd name="T90" fmla="*/ 112 w 366"/>
                <a:gd name="T91" fmla="*/ 188 h 384"/>
                <a:gd name="T92" fmla="*/ 130 w 366"/>
                <a:gd name="T93" fmla="*/ 218 h 384"/>
                <a:gd name="T94" fmla="*/ 90 w 366"/>
                <a:gd name="T95" fmla="*/ 236 h 384"/>
                <a:gd name="T96" fmla="*/ 80 w 366"/>
                <a:gd name="T97" fmla="*/ 246 h 384"/>
                <a:gd name="T98" fmla="*/ 80 w 366"/>
                <a:gd name="T99" fmla="*/ 260 h 384"/>
                <a:gd name="T100" fmla="*/ 212 w 366"/>
                <a:gd name="T101" fmla="*/ 270 h 384"/>
                <a:gd name="T102" fmla="*/ 224 w 366"/>
                <a:gd name="T103" fmla="*/ 260 h 384"/>
                <a:gd name="T104" fmla="*/ 224 w 366"/>
                <a:gd name="T105" fmla="*/ 246 h 384"/>
                <a:gd name="T106" fmla="*/ 214 w 366"/>
                <a:gd name="T107" fmla="*/ 23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6" h="384">
                  <a:moveTo>
                    <a:pt x="334" y="168"/>
                  </a:moveTo>
                  <a:lnTo>
                    <a:pt x="334" y="168"/>
                  </a:lnTo>
                  <a:lnTo>
                    <a:pt x="330" y="168"/>
                  </a:lnTo>
                  <a:lnTo>
                    <a:pt x="326" y="172"/>
                  </a:lnTo>
                  <a:lnTo>
                    <a:pt x="322" y="176"/>
                  </a:lnTo>
                  <a:lnTo>
                    <a:pt x="322" y="180"/>
                  </a:lnTo>
                  <a:lnTo>
                    <a:pt x="322" y="250"/>
                  </a:lnTo>
                  <a:lnTo>
                    <a:pt x="322" y="250"/>
                  </a:lnTo>
                  <a:lnTo>
                    <a:pt x="322" y="256"/>
                  </a:lnTo>
                  <a:lnTo>
                    <a:pt x="326" y="260"/>
                  </a:lnTo>
                  <a:lnTo>
                    <a:pt x="330" y="262"/>
                  </a:lnTo>
                  <a:lnTo>
                    <a:pt x="334" y="264"/>
                  </a:lnTo>
                  <a:lnTo>
                    <a:pt x="334" y="264"/>
                  </a:lnTo>
                  <a:lnTo>
                    <a:pt x="340" y="262"/>
                  </a:lnTo>
                  <a:lnTo>
                    <a:pt x="344" y="260"/>
                  </a:lnTo>
                  <a:lnTo>
                    <a:pt x="346" y="256"/>
                  </a:lnTo>
                  <a:lnTo>
                    <a:pt x="348" y="250"/>
                  </a:lnTo>
                  <a:lnTo>
                    <a:pt x="348" y="180"/>
                  </a:lnTo>
                  <a:lnTo>
                    <a:pt x="348" y="180"/>
                  </a:lnTo>
                  <a:lnTo>
                    <a:pt x="346" y="176"/>
                  </a:lnTo>
                  <a:lnTo>
                    <a:pt x="344" y="172"/>
                  </a:lnTo>
                  <a:lnTo>
                    <a:pt x="340" y="168"/>
                  </a:lnTo>
                  <a:lnTo>
                    <a:pt x="334" y="168"/>
                  </a:lnTo>
                  <a:lnTo>
                    <a:pt x="334" y="168"/>
                  </a:lnTo>
                  <a:close/>
                  <a:moveTo>
                    <a:pt x="334" y="288"/>
                  </a:moveTo>
                  <a:lnTo>
                    <a:pt x="334" y="288"/>
                  </a:lnTo>
                  <a:lnTo>
                    <a:pt x="330" y="290"/>
                  </a:lnTo>
                  <a:lnTo>
                    <a:pt x="326" y="292"/>
                  </a:lnTo>
                  <a:lnTo>
                    <a:pt x="322" y="296"/>
                  </a:lnTo>
                  <a:lnTo>
                    <a:pt x="322" y="302"/>
                  </a:lnTo>
                  <a:lnTo>
                    <a:pt x="322" y="370"/>
                  </a:lnTo>
                  <a:lnTo>
                    <a:pt x="322" y="370"/>
                  </a:lnTo>
                  <a:lnTo>
                    <a:pt x="322" y="376"/>
                  </a:lnTo>
                  <a:lnTo>
                    <a:pt x="326" y="380"/>
                  </a:lnTo>
                  <a:lnTo>
                    <a:pt x="330" y="382"/>
                  </a:lnTo>
                  <a:lnTo>
                    <a:pt x="334" y="384"/>
                  </a:lnTo>
                  <a:lnTo>
                    <a:pt x="334" y="384"/>
                  </a:lnTo>
                  <a:lnTo>
                    <a:pt x="340" y="382"/>
                  </a:lnTo>
                  <a:lnTo>
                    <a:pt x="344" y="380"/>
                  </a:lnTo>
                  <a:lnTo>
                    <a:pt x="346" y="376"/>
                  </a:lnTo>
                  <a:lnTo>
                    <a:pt x="348" y="370"/>
                  </a:lnTo>
                  <a:lnTo>
                    <a:pt x="348" y="302"/>
                  </a:lnTo>
                  <a:lnTo>
                    <a:pt x="348" y="302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0" y="290"/>
                  </a:lnTo>
                  <a:lnTo>
                    <a:pt x="334" y="288"/>
                  </a:lnTo>
                  <a:lnTo>
                    <a:pt x="334" y="288"/>
                  </a:lnTo>
                  <a:close/>
                  <a:moveTo>
                    <a:pt x="328" y="0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30" y="0"/>
                  </a:lnTo>
                  <a:lnTo>
                    <a:pt x="22" y="4"/>
                  </a:lnTo>
                  <a:lnTo>
                    <a:pt x="16" y="6"/>
                  </a:lnTo>
                  <a:lnTo>
                    <a:pt x="12" y="12"/>
                  </a:lnTo>
                  <a:lnTo>
                    <a:pt x="6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346"/>
                  </a:lnTo>
                  <a:lnTo>
                    <a:pt x="0" y="346"/>
                  </a:lnTo>
                  <a:lnTo>
                    <a:pt x="0" y="354"/>
                  </a:lnTo>
                  <a:lnTo>
                    <a:pt x="4" y="360"/>
                  </a:lnTo>
                  <a:lnTo>
                    <a:pt x="6" y="366"/>
                  </a:lnTo>
                  <a:lnTo>
                    <a:pt x="12" y="372"/>
                  </a:lnTo>
                  <a:lnTo>
                    <a:pt x="16" y="376"/>
                  </a:lnTo>
                  <a:lnTo>
                    <a:pt x="22" y="380"/>
                  </a:lnTo>
                  <a:lnTo>
                    <a:pt x="30" y="382"/>
                  </a:lnTo>
                  <a:lnTo>
                    <a:pt x="38" y="384"/>
                  </a:lnTo>
                  <a:lnTo>
                    <a:pt x="258" y="384"/>
                  </a:lnTo>
                  <a:lnTo>
                    <a:pt x="258" y="384"/>
                  </a:lnTo>
                  <a:lnTo>
                    <a:pt x="266" y="382"/>
                  </a:lnTo>
                  <a:lnTo>
                    <a:pt x="272" y="380"/>
                  </a:lnTo>
                  <a:lnTo>
                    <a:pt x="280" y="376"/>
                  </a:lnTo>
                  <a:lnTo>
                    <a:pt x="284" y="372"/>
                  </a:lnTo>
                  <a:lnTo>
                    <a:pt x="290" y="366"/>
                  </a:lnTo>
                  <a:lnTo>
                    <a:pt x="292" y="360"/>
                  </a:lnTo>
                  <a:lnTo>
                    <a:pt x="294" y="354"/>
                  </a:lnTo>
                  <a:lnTo>
                    <a:pt x="296" y="346"/>
                  </a:lnTo>
                  <a:lnTo>
                    <a:pt x="296" y="176"/>
                  </a:lnTo>
                  <a:lnTo>
                    <a:pt x="296" y="176"/>
                  </a:lnTo>
                  <a:lnTo>
                    <a:pt x="296" y="168"/>
                  </a:lnTo>
                  <a:lnTo>
                    <a:pt x="298" y="162"/>
                  </a:lnTo>
                  <a:lnTo>
                    <a:pt x="302" y="156"/>
                  </a:lnTo>
                  <a:lnTo>
                    <a:pt x="306" y="150"/>
                  </a:lnTo>
                  <a:lnTo>
                    <a:pt x="312" y="146"/>
                  </a:lnTo>
                  <a:lnTo>
                    <a:pt x="318" y="142"/>
                  </a:lnTo>
                  <a:lnTo>
                    <a:pt x="324" y="140"/>
                  </a:lnTo>
                  <a:lnTo>
                    <a:pt x="332" y="140"/>
                  </a:lnTo>
                  <a:lnTo>
                    <a:pt x="332" y="140"/>
                  </a:lnTo>
                  <a:lnTo>
                    <a:pt x="338" y="138"/>
                  </a:lnTo>
                  <a:lnTo>
                    <a:pt x="344" y="136"/>
                  </a:lnTo>
                  <a:lnTo>
                    <a:pt x="350" y="134"/>
                  </a:lnTo>
                  <a:lnTo>
                    <a:pt x="356" y="128"/>
                  </a:lnTo>
                  <a:lnTo>
                    <a:pt x="360" y="124"/>
                  </a:lnTo>
                  <a:lnTo>
                    <a:pt x="362" y="116"/>
                  </a:lnTo>
                  <a:lnTo>
                    <a:pt x="364" y="110"/>
                  </a:lnTo>
                  <a:lnTo>
                    <a:pt x="366" y="102"/>
                  </a:lnTo>
                  <a:lnTo>
                    <a:pt x="366" y="38"/>
                  </a:lnTo>
                  <a:lnTo>
                    <a:pt x="366" y="38"/>
                  </a:lnTo>
                  <a:lnTo>
                    <a:pt x="364" y="30"/>
                  </a:lnTo>
                  <a:lnTo>
                    <a:pt x="362" y="22"/>
                  </a:lnTo>
                  <a:lnTo>
                    <a:pt x="358" y="16"/>
                  </a:lnTo>
                  <a:lnTo>
                    <a:pt x="354" y="12"/>
                  </a:lnTo>
                  <a:lnTo>
                    <a:pt x="348" y="6"/>
                  </a:lnTo>
                  <a:lnTo>
                    <a:pt x="342" y="4"/>
                  </a:lnTo>
                  <a:lnTo>
                    <a:pt x="336" y="0"/>
                  </a:lnTo>
                  <a:lnTo>
                    <a:pt x="328" y="0"/>
                  </a:lnTo>
                  <a:lnTo>
                    <a:pt x="328" y="0"/>
                  </a:lnTo>
                  <a:close/>
                  <a:moveTo>
                    <a:pt x="340" y="102"/>
                  </a:moveTo>
                  <a:lnTo>
                    <a:pt x="340" y="102"/>
                  </a:lnTo>
                  <a:lnTo>
                    <a:pt x="338" y="106"/>
                  </a:lnTo>
                  <a:lnTo>
                    <a:pt x="336" y="110"/>
                  </a:lnTo>
                  <a:lnTo>
                    <a:pt x="334" y="112"/>
                  </a:lnTo>
                  <a:lnTo>
                    <a:pt x="332" y="114"/>
                  </a:lnTo>
                  <a:lnTo>
                    <a:pt x="332" y="114"/>
                  </a:lnTo>
                  <a:lnTo>
                    <a:pt x="320" y="114"/>
                  </a:lnTo>
                  <a:lnTo>
                    <a:pt x="308" y="118"/>
                  </a:lnTo>
                  <a:lnTo>
                    <a:pt x="298" y="124"/>
                  </a:lnTo>
                  <a:lnTo>
                    <a:pt x="288" y="132"/>
                  </a:lnTo>
                  <a:lnTo>
                    <a:pt x="280" y="142"/>
                  </a:lnTo>
                  <a:lnTo>
                    <a:pt x="274" y="152"/>
                  </a:lnTo>
                  <a:lnTo>
                    <a:pt x="270" y="164"/>
                  </a:lnTo>
                  <a:lnTo>
                    <a:pt x="270" y="176"/>
                  </a:lnTo>
                  <a:lnTo>
                    <a:pt x="270" y="346"/>
                  </a:lnTo>
                  <a:lnTo>
                    <a:pt x="270" y="346"/>
                  </a:lnTo>
                  <a:lnTo>
                    <a:pt x="268" y="350"/>
                  </a:lnTo>
                  <a:lnTo>
                    <a:pt x="266" y="354"/>
                  </a:lnTo>
                  <a:lnTo>
                    <a:pt x="262" y="356"/>
                  </a:lnTo>
                  <a:lnTo>
                    <a:pt x="258" y="358"/>
                  </a:lnTo>
                  <a:lnTo>
                    <a:pt x="38" y="358"/>
                  </a:lnTo>
                  <a:lnTo>
                    <a:pt x="38" y="358"/>
                  </a:lnTo>
                  <a:lnTo>
                    <a:pt x="32" y="356"/>
                  </a:lnTo>
                  <a:lnTo>
                    <a:pt x="30" y="354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8" y="34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8" y="26"/>
                  </a:lnTo>
                  <a:lnTo>
                    <a:pt x="328" y="26"/>
                  </a:lnTo>
                  <a:lnTo>
                    <a:pt x="328" y="26"/>
                  </a:lnTo>
                  <a:lnTo>
                    <a:pt x="332" y="28"/>
                  </a:lnTo>
                  <a:lnTo>
                    <a:pt x="336" y="30"/>
                  </a:lnTo>
                  <a:lnTo>
                    <a:pt x="338" y="34"/>
                  </a:lnTo>
                  <a:lnTo>
                    <a:pt x="340" y="38"/>
                  </a:lnTo>
                  <a:lnTo>
                    <a:pt x="340" y="102"/>
                  </a:lnTo>
                  <a:close/>
                  <a:moveTo>
                    <a:pt x="214" y="236"/>
                  </a:move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84" y="224"/>
                  </a:lnTo>
                  <a:lnTo>
                    <a:pt x="178" y="220"/>
                  </a:lnTo>
                  <a:lnTo>
                    <a:pt x="178" y="220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82" y="210"/>
                  </a:lnTo>
                  <a:lnTo>
                    <a:pt x="188" y="200"/>
                  </a:lnTo>
                  <a:lnTo>
                    <a:pt x="192" y="188"/>
                  </a:lnTo>
                  <a:lnTo>
                    <a:pt x="194" y="174"/>
                  </a:lnTo>
                  <a:lnTo>
                    <a:pt x="194" y="174"/>
                  </a:lnTo>
                  <a:lnTo>
                    <a:pt x="192" y="16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82" y="138"/>
                  </a:lnTo>
                  <a:lnTo>
                    <a:pt x="176" y="132"/>
                  </a:lnTo>
                  <a:lnTo>
                    <a:pt x="168" y="126"/>
                  </a:lnTo>
                  <a:lnTo>
                    <a:pt x="160" y="124"/>
                  </a:lnTo>
                  <a:lnTo>
                    <a:pt x="152" y="122"/>
                  </a:lnTo>
                  <a:lnTo>
                    <a:pt x="152" y="122"/>
                  </a:lnTo>
                  <a:lnTo>
                    <a:pt x="144" y="124"/>
                  </a:lnTo>
                  <a:lnTo>
                    <a:pt x="136" y="126"/>
                  </a:lnTo>
                  <a:lnTo>
                    <a:pt x="128" y="132"/>
                  </a:lnTo>
                  <a:lnTo>
                    <a:pt x="122" y="138"/>
                  </a:lnTo>
                  <a:lnTo>
                    <a:pt x="118" y="146"/>
                  </a:lnTo>
                  <a:lnTo>
                    <a:pt x="114" y="154"/>
                  </a:lnTo>
                  <a:lnTo>
                    <a:pt x="110" y="164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12" y="188"/>
                  </a:lnTo>
                  <a:lnTo>
                    <a:pt x="116" y="200"/>
                  </a:lnTo>
                  <a:lnTo>
                    <a:pt x="122" y="210"/>
                  </a:lnTo>
                  <a:lnTo>
                    <a:pt x="130" y="218"/>
                  </a:lnTo>
                  <a:lnTo>
                    <a:pt x="130" y="218"/>
                  </a:lnTo>
                  <a:lnTo>
                    <a:pt x="124" y="224"/>
                  </a:lnTo>
                  <a:lnTo>
                    <a:pt x="124" y="224"/>
                  </a:lnTo>
                  <a:lnTo>
                    <a:pt x="122" y="224"/>
                  </a:lnTo>
                  <a:lnTo>
                    <a:pt x="90" y="236"/>
                  </a:lnTo>
                  <a:lnTo>
                    <a:pt x="90" y="236"/>
                  </a:lnTo>
                  <a:lnTo>
                    <a:pt x="86" y="238"/>
                  </a:lnTo>
                  <a:lnTo>
                    <a:pt x="82" y="242"/>
                  </a:lnTo>
                  <a:lnTo>
                    <a:pt x="80" y="246"/>
                  </a:lnTo>
                  <a:lnTo>
                    <a:pt x="78" y="252"/>
                  </a:lnTo>
                  <a:lnTo>
                    <a:pt x="78" y="256"/>
                  </a:lnTo>
                  <a:lnTo>
                    <a:pt x="78" y="256"/>
                  </a:lnTo>
                  <a:lnTo>
                    <a:pt x="80" y="260"/>
                  </a:lnTo>
                  <a:lnTo>
                    <a:pt x="82" y="266"/>
                  </a:lnTo>
                  <a:lnTo>
                    <a:pt x="86" y="268"/>
                  </a:lnTo>
                  <a:lnTo>
                    <a:pt x="92" y="270"/>
                  </a:lnTo>
                  <a:lnTo>
                    <a:pt x="212" y="270"/>
                  </a:lnTo>
                  <a:lnTo>
                    <a:pt x="212" y="270"/>
                  </a:lnTo>
                  <a:lnTo>
                    <a:pt x="216" y="268"/>
                  </a:lnTo>
                  <a:lnTo>
                    <a:pt x="222" y="266"/>
                  </a:lnTo>
                  <a:lnTo>
                    <a:pt x="224" y="260"/>
                  </a:lnTo>
                  <a:lnTo>
                    <a:pt x="226" y="256"/>
                  </a:lnTo>
                  <a:lnTo>
                    <a:pt x="226" y="252"/>
                  </a:lnTo>
                  <a:lnTo>
                    <a:pt x="226" y="252"/>
                  </a:lnTo>
                  <a:lnTo>
                    <a:pt x="224" y="246"/>
                  </a:lnTo>
                  <a:lnTo>
                    <a:pt x="222" y="242"/>
                  </a:lnTo>
                  <a:lnTo>
                    <a:pt x="218" y="238"/>
                  </a:lnTo>
                  <a:lnTo>
                    <a:pt x="214" y="236"/>
                  </a:lnTo>
                  <a:lnTo>
                    <a:pt x="214" y="236"/>
                  </a:lnTo>
                  <a:close/>
                </a:path>
              </a:pathLst>
            </a:custGeom>
            <a:solidFill>
              <a:srgbClr val="47D8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10" name="Group 37"/>
          <p:cNvGrpSpPr/>
          <p:nvPr/>
        </p:nvGrpSpPr>
        <p:grpSpPr>
          <a:xfrm>
            <a:off x="572386" y="4624992"/>
            <a:ext cx="5423370" cy="896425"/>
            <a:chOff x="469895" y="4385356"/>
            <a:chExt cx="5532120" cy="914400"/>
          </a:xfrm>
        </p:grpSpPr>
        <p:sp>
          <p:nvSpPr>
            <p:cNvPr id="11" name="Rectangle 5"/>
            <p:cNvSpPr/>
            <p:nvPr/>
          </p:nvSpPr>
          <p:spPr>
            <a:xfrm>
              <a:off x="469895" y="4385356"/>
              <a:ext cx="5532120" cy="914400"/>
            </a:xfrm>
            <a:prstGeom prst="rect">
              <a:avLst/>
            </a:prstGeom>
            <a:solidFill>
              <a:srgbClr val="3C3C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58570" tIns="45713" rIns="45713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183" marR="0" lvl="1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COMPARTIR CON NO-MIEMBROS</a:t>
              </a:r>
            </a:p>
          </p:txBody>
        </p:sp>
        <p:sp>
          <p:nvSpPr>
            <p:cNvPr id="12" name="Freeform 13"/>
            <p:cNvSpPr>
              <a:spLocks noEditPoints="1"/>
            </p:cNvSpPr>
            <p:nvPr/>
          </p:nvSpPr>
          <p:spPr bwMode="auto">
            <a:xfrm>
              <a:off x="692150" y="4647370"/>
              <a:ext cx="384175" cy="390371"/>
            </a:xfrm>
            <a:custGeom>
              <a:avLst/>
              <a:gdLst>
                <a:gd name="T0" fmla="*/ 298 w 372"/>
                <a:gd name="T1" fmla="*/ 332 h 378"/>
                <a:gd name="T2" fmla="*/ 358 w 372"/>
                <a:gd name="T3" fmla="*/ 258 h 378"/>
                <a:gd name="T4" fmla="*/ 372 w 372"/>
                <a:gd name="T5" fmla="*/ 184 h 378"/>
                <a:gd name="T6" fmla="*/ 358 w 372"/>
                <a:gd name="T7" fmla="*/ 112 h 378"/>
                <a:gd name="T8" fmla="*/ 318 w 372"/>
                <a:gd name="T9" fmla="*/ 54 h 378"/>
                <a:gd name="T10" fmla="*/ 260 w 372"/>
                <a:gd name="T11" fmla="*/ 14 h 378"/>
                <a:gd name="T12" fmla="*/ 188 w 372"/>
                <a:gd name="T13" fmla="*/ 0 h 378"/>
                <a:gd name="T14" fmla="*/ 188 w 372"/>
                <a:gd name="T15" fmla="*/ 0 h 378"/>
                <a:gd name="T16" fmla="*/ 186 w 372"/>
                <a:gd name="T17" fmla="*/ 0 h 378"/>
                <a:gd name="T18" fmla="*/ 178 w 372"/>
                <a:gd name="T19" fmla="*/ 4 h 378"/>
                <a:gd name="T20" fmla="*/ 176 w 372"/>
                <a:gd name="T21" fmla="*/ 16 h 378"/>
                <a:gd name="T22" fmla="*/ 186 w 372"/>
                <a:gd name="T23" fmla="*/ 26 h 378"/>
                <a:gd name="T24" fmla="*/ 204 w 372"/>
                <a:gd name="T25" fmla="*/ 26 h 378"/>
                <a:gd name="T26" fmla="*/ 264 w 372"/>
                <a:gd name="T27" fmla="*/ 44 h 378"/>
                <a:gd name="T28" fmla="*/ 310 w 372"/>
                <a:gd name="T29" fmla="*/ 84 h 378"/>
                <a:gd name="T30" fmla="*/ 340 w 372"/>
                <a:gd name="T31" fmla="*/ 136 h 378"/>
                <a:gd name="T32" fmla="*/ 346 w 372"/>
                <a:gd name="T33" fmla="*/ 184 h 378"/>
                <a:gd name="T34" fmla="*/ 324 w 372"/>
                <a:gd name="T35" fmla="*/ 266 h 378"/>
                <a:gd name="T36" fmla="*/ 264 w 372"/>
                <a:gd name="T37" fmla="*/ 322 h 378"/>
                <a:gd name="T38" fmla="*/ 268 w 372"/>
                <a:gd name="T39" fmla="*/ 256 h 378"/>
                <a:gd name="T40" fmla="*/ 254 w 372"/>
                <a:gd name="T41" fmla="*/ 252 h 378"/>
                <a:gd name="T42" fmla="*/ 234 w 372"/>
                <a:gd name="T43" fmla="*/ 354 h 378"/>
                <a:gd name="T44" fmla="*/ 238 w 372"/>
                <a:gd name="T45" fmla="*/ 364 h 378"/>
                <a:gd name="T46" fmla="*/ 338 w 372"/>
                <a:gd name="T47" fmla="*/ 378 h 378"/>
                <a:gd name="T48" fmla="*/ 348 w 372"/>
                <a:gd name="T49" fmla="*/ 376 h 378"/>
                <a:gd name="T50" fmla="*/ 352 w 372"/>
                <a:gd name="T51" fmla="*/ 362 h 378"/>
                <a:gd name="T52" fmla="*/ 340 w 372"/>
                <a:gd name="T53" fmla="*/ 352 h 378"/>
                <a:gd name="T54" fmla="*/ 186 w 372"/>
                <a:gd name="T55" fmla="*/ 352 h 378"/>
                <a:gd name="T56" fmla="*/ 138 w 372"/>
                <a:gd name="T57" fmla="*/ 346 h 378"/>
                <a:gd name="T58" fmla="*/ 84 w 372"/>
                <a:gd name="T59" fmla="*/ 316 h 378"/>
                <a:gd name="T60" fmla="*/ 46 w 372"/>
                <a:gd name="T61" fmla="*/ 270 h 378"/>
                <a:gd name="T62" fmla="*/ 28 w 372"/>
                <a:gd name="T63" fmla="*/ 210 h 378"/>
                <a:gd name="T64" fmla="*/ 32 w 372"/>
                <a:gd name="T65" fmla="*/ 150 h 378"/>
                <a:gd name="T66" fmla="*/ 76 w 372"/>
                <a:gd name="T67" fmla="*/ 80 h 378"/>
                <a:gd name="T68" fmla="*/ 102 w 372"/>
                <a:gd name="T69" fmla="*/ 112 h 378"/>
                <a:gd name="T70" fmla="*/ 114 w 372"/>
                <a:gd name="T71" fmla="*/ 126 h 378"/>
                <a:gd name="T72" fmla="*/ 126 w 372"/>
                <a:gd name="T73" fmla="*/ 120 h 378"/>
                <a:gd name="T74" fmla="*/ 138 w 372"/>
                <a:gd name="T75" fmla="*/ 18 h 378"/>
                <a:gd name="T76" fmla="*/ 126 w 372"/>
                <a:gd name="T77" fmla="*/ 10 h 378"/>
                <a:gd name="T78" fmla="*/ 34 w 372"/>
                <a:gd name="T79" fmla="*/ 0 h 378"/>
                <a:gd name="T80" fmla="*/ 22 w 372"/>
                <a:gd name="T81" fmla="*/ 10 h 378"/>
                <a:gd name="T82" fmla="*/ 28 w 372"/>
                <a:gd name="T83" fmla="*/ 24 h 378"/>
                <a:gd name="T84" fmla="*/ 76 w 372"/>
                <a:gd name="T85" fmla="*/ 46 h 378"/>
                <a:gd name="T86" fmla="*/ 16 w 372"/>
                <a:gd name="T87" fmla="*/ 120 h 378"/>
                <a:gd name="T88" fmla="*/ 0 w 372"/>
                <a:gd name="T89" fmla="*/ 194 h 378"/>
                <a:gd name="T90" fmla="*/ 16 w 372"/>
                <a:gd name="T91" fmla="*/ 266 h 378"/>
                <a:gd name="T92" fmla="*/ 54 w 372"/>
                <a:gd name="T93" fmla="*/ 324 h 378"/>
                <a:gd name="T94" fmla="*/ 114 w 372"/>
                <a:gd name="T95" fmla="*/ 364 h 378"/>
                <a:gd name="T96" fmla="*/ 186 w 372"/>
                <a:gd name="T97" fmla="*/ 378 h 378"/>
                <a:gd name="T98" fmla="*/ 186 w 372"/>
                <a:gd name="T99" fmla="*/ 378 h 378"/>
                <a:gd name="T100" fmla="*/ 188 w 372"/>
                <a:gd name="T101" fmla="*/ 378 h 378"/>
                <a:gd name="T102" fmla="*/ 196 w 372"/>
                <a:gd name="T103" fmla="*/ 374 h 378"/>
                <a:gd name="T104" fmla="*/ 198 w 372"/>
                <a:gd name="T105" fmla="*/ 360 h 378"/>
                <a:gd name="T106" fmla="*/ 188 w 372"/>
                <a:gd name="T107" fmla="*/ 352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2" h="378">
                  <a:moveTo>
                    <a:pt x="340" y="352"/>
                  </a:moveTo>
                  <a:lnTo>
                    <a:pt x="278" y="346"/>
                  </a:lnTo>
                  <a:lnTo>
                    <a:pt x="278" y="346"/>
                  </a:lnTo>
                  <a:lnTo>
                    <a:pt x="298" y="332"/>
                  </a:lnTo>
                  <a:lnTo>
                    <a:pt x="316" y="316"/>
                  </a:lnTo>
                  <a:lnTo>
                    <a:pt x="332" y="298"/>
                  </a:lnTo>
                  <a:lnTo>
                    <a:pt x="346" y="280"/>
                  </a:lnTo>
                  <a:lnTo>
                    <a:pt x="358" y="258"/>
                  </a:lnTo>
                  <a:lnTo>
                    <a:pt x="366" y="234"/>
                  </a:lnTo>
                  <a:lnTo>
                    <a:pt x="370" y="210"/>
                  </a:lnTo>
                  <a:lnTo>
                    <a:pt x="372" y="184"/>
                  </a:lnTo>
                  <a:lnTo>
                    <a:pt x="372" y="184"/>
                  </a:lnTo>
                  <a:lnTo>
                    <a:pt x="372" y="166"/>
                  </a:lnTo>
                  <a:lnTo>
                    <a:pt x="368" y="146"/>
                  </a:lnTo>
                  <a:lnTo>
                    <a:pt x="364" y="130"/>
                  </a:lnTo>
                  <a:lnTo>
                    <a:pt x="358" y="112"/>
                  </a:lnTo>
                  <a:lnTo>
                    <a:pt x="350" y="96"/>
                  </a:lnTo>
                  <a:lnTo>
                    <a:pt x="342" y="80"/>
                  </a:lnTo>
                  <a:lnTo>
                    <a:pt x="330" y="66"/>
                  </a:lnTo>
                  <a:lnTo>
                    <a:pt x="318" y="54"/>
                  </a:lnTo>
                  <a:lnTo>
                    <a:pt x="306" y="42"/>
                  </a:lnTo>
                  <a:lnTo>
                    <a:pt x="292" y="30"/>
                  </a:lnTo>
                  <a:lnTo>
                    <a:pt x="276" y="22"/>
                  </a:lnTo>
                  <a:lnTo>
                    <a:pt x="260" y="14"/>
                  </a:lnTo>
                  <a:lnTo>
                    <a:pt x="242" y="8"/>
                  </a:lnTo>
                  <a:lnTo>
                    <a:pt x="226" y="2"/>
                  </a:lnTo>
                  <a:lnTo>
                    <a:pt x="206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2" y="0"/>
                  </a:lnTo>
                  <a:lnTo>
                    <a:pt x="178" y="4"/>
                  </a:lnTo>
                  <a:lnTo>
                    <a:pt x="176" y="8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76" y="16"/>
                  </a:lnTo>
                  <a:lnTo>
                    <a:pt x="178" y="20"/>
                  </a:lnTo>
                  <a:lnTo>
                    <a:pt x="182" y="24"/>
                  </a:lnTo>
                  <a:lnTo>
                    <a:pt x="186" y="26"/>
                  </a:lnTo>
                  <a:lnTo>
                    <a:pt x="186" y="26"/>
                  </a:lnTo>
                  <a:lnTo>
                    <a:pt x="186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204" y="26"/>
                  </a:lnTo>
                  <a:lnTo>
                    <a:pt x="220" y="28"/>
                  </a:lnTo>
                  <a:lnTo>
                    <a:pt x="236" y="32"/>
                  </a:lnTo>
                  <a:lnTo>
                    <a:pt x="250" y="38"/>
                  </a:lnTo>
                  <a:lnTo>
                    <a:pt x="264" y="44"/>
                  </a:lnTo>
                  <a:lnTo>
                    <a:pt x="276" y="52"/>
                  </a:lnTo>
                  <a:lnTo>
                    <a:pt x="288" y="62"/>
                  </a:lnTo>
                  <a:lnTo>
                    <a:pt x="300" y="72"/>
                  </a:lnTo>
                  <a:lnTo>
                    <a:pt x="310" y="84"/>
                  </a:lnTo>
                  <a:lnTo>
                    <a:pt x="320" y="96"/>
                  </a:lnTo>
                  <a:lnTo>
                    <a:pt x="328" y="108"/>
                  </a:lnTo>
                  <a:lnTo>
                    <a:pt x="334" y="122"/>
                  </a:lnTo>
                  <a:lnTo>
                    <a:pt x="340" y="136"/>
                  </a:lnTo>
                  <a:lnTo>
                    <a:pt x="344" y="152"/>
                  </a:lnTo>
                  <a:lnTo>
                    <a:pt x="346" y="168"/>
                  </a:lnTo>
                  <a:lnTo>
                    <a:pt x="346" y="184"/>
                  </a:lnTo>
                  <a:lnTo>
                    <a:pt x="346" y="184"/>
                  </a:lnTo>
                  <a:lnTo>
                    <a:pt x="346" y="206"/>
                  </a:lnTo>
                  <a:lnTo>
                    <a:pt x="340" y="228"/>
                  </a:lnTo>
                  <a:lnTo>
                    <a:pt x="334" y="248"/>
                  </a:lnTo>
                  <a:lnTo>
                    <a:pt x="324" y="266"/>
                  </a:lnTo>
                  <a:lnTo>
                    <a:pt x="312" y="282"/>
                  </a:lnTo>
                  <a:lnTo>
                    <a:pt x="298" y="298"/>
                  </a:lnTo>
                  <a:lnTo>
                    <a:pt x="282" y="312"/>
                  </a:lnTo>
                  <a:lnTo>
                    <a:pt x="264" y="322"/>
                  </a:lnTo>
                  <a:lnTo>
                    <a:pt x="270" y="266"/>
                  </a:lnTo>
                  <a:lnTo>
                    <a:pt x="270" y="266"/>
                  </a:lnTo>
                  <a:lnTo>
                    <a:pt x="270" y="260"/>
                  </a:lnTo>
                  <a:lnTo>
                    <a:pt x="268" y="256"/>
                  </a:lnTo>
                  <a:lnTo>
                    <a:pt x="264" y="252"/>
                  </a:lnTo>
                  <a:lnTo>
                    <a:pt x="260" y="252"/>
                  </a:lnTo>
                  <a:lnTo>
                    <a:pt x="260" y="252"/>
                  </a:lnTo>
                  <a:lnTo>
                    <a:pt x="254" y="252"/>
                  </a:lnTo>
                  <a:lnTo>
                    <a:pt x="250" y="254"/>
                  </a:lnTo>
                  <a:lnTo>
                    <a:pt x="246" y="258"/>
                  </a:lnTo>
                  <a:lnTo>
                    <a:pt x="244" y="262"/>
                  </a:lnTo>
                  <a:lnTo>
                    <a:pt x="234" y="354"/>
                  </a:lnTo>
                  <a:lnTo>
                    <a:pt x="234" y="354"/>
                  </a:lnTo>
                  <a:lnTo>
                    <a:pt x="236" y="360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42" y="366"/>
                  </a:lnTo>
                  <a:lnTo>
                    <a:pt x="246" y="368"/>
                  </a:lnTo>
                  <a:lnTo>
                    <a:pt x="338" y="378"/>
                  </a:lnTo>
                  <a:lnTo>
                    <a:pt x="338" y="378"/>
                  </a:lnTo>
                  <a:lnTo>
                    <a:pt x="340" y="378"/>
                  </a:lnTo>
                  <a:lnTo>
                    <a:pt x="340" y="378"/>
                  </a:lnTo>
                  <a:lnTo>
                    <a:pt x="344" y="378"/>
                  </a:lnTo>
                  <a:lnTo>
                    <a:pt x="348" y="376"/>
                  </a:lnTo>
                  <a:lnTo>
                    <a:pt x="350" y="372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2" y="362"/>
                  </a:lnTo>
                  <a:lnTo>
                    <a:pt x="350" y="358"/>
                  </a:lnTo>
                  <a:lnTo>
                    <a:pt x="346" y="354"/>
                  </a:lnTo>
                  <a:lnTo>
                    <a:pt x="340" y="352"/>
                  </a:lnTo>
                  <a:lnTo>
                    <a:pt x="340" y="352"/>
                  </a:lnTo>
                  <a:close/>
                  <a:moveTo>
                    <a:pt x="188" y="352"/>
                  </a:moveTo>
                  <a:lnTo>
                    <a:pt x="188" y="352"/>
                  </a:lnTo>
                  <a:lnTo>
                    <a:pt x="188" y="352"/>
                  </a:lnTo>
                  <a:lnTo>
                    <a:pt x="186" y="352"/>
                  </a:lnTo>
                  <a:lnTo>
                    <a:pt x="186" y="352"/>
                  </a:lnTo>
                  <a:lnTo>
                    <a:pt x="170" y="352"/>
                  </a:lnTo>
                  <a:lnTo>
                    <a:pt x="154" y="350"/>
                  </a:lnTo>
                  <a:lnTo>
                    <a:pt x="138" y="346"/>
                  </a:lnTo>
                  <a:lnTo>
                    <a:pt x="124" y="340"/>
                  </a:lnTo>
                  <a:lnTo>
                    <a:pt x="110" y="334"/>
                  </a:lnTo>
                  <a:lnTo>
                    <a:pt x="96" y="326"/>
                  </a:lnTo>
                  <a:lnTo>
                    <a:pt x="84" y="316"/>
                  </a:lnTo>
                  <a:lnTo>
                    <a:pt x="74" y="306"/>
                  </a:lnTo>
                  <a:lnTo>
                    <a:pt x="62" y="294"/>
                  </a:lnTo>
                  <a:lnTo>
                    <a:pt x="54" y="282"/>
                  </a:lnTo>
                  <a:lnTo>
                    <a:pt x="46" y="270"/>
                  </a:lnTo>
                  <a:lnTo>
                    <a:pt x="40" y="256"/>
                  </a:lnTo>
                  <a:lnTo>
                    <a:pt x="34" y="240"/>
                  </a:lnTo>
                  <a:lnTo>
                    <a:pt x="30" y="226"/>
                  </a:lnTo>
                  <a:lnTo>
                    <a:pt x="28" y="210"/>
                  </a:lnTo>
                  <a:lnTo>
                    <a:pt x="26" y="194"/>
                  </a:lnTo>
                  <a:lnTo>
                    <a:pt x="26" y="194"/>
                  </a:lnTo>
                  <a:lnTo>
                    <a:pt x="28" y="172"/>
                  </a:lnTo>
                  <a:lnTo>
                    <a:pt x="32" y="150"/>
                  </a:lnTo>
                  <a:lnTo>
                    <a:pt x="40" y="130"/>
                  </a:lnTo>
                  <a:lnTo>
                    <a:pt x="50" y="112"/>
                  </a:lnTo>
                  <a:lnTo>
                    <a:pt x="62" y="94"/>
                  </a:lnTo>
                  <a:lnTo>
                    <a:pt x="76" y="80"/>
                  </a:lnTo>
                  <a:lnTo>
                    <a:pt x="92" y="66"/>
                  </a:lnTo>
                  <a:lnTo>
                    <a:pt x="108" y="54"/>
                  </a:lnTo>
                  <a:lnTo>
                    <a:pt x="102" y="112"/>
                  </a:lnTo>
                  <a:lnTo>
                    <a:pt x="102" y="112"/>
                  </a:lnTo>
                  <a:lnTo>
                    <a:pt x="104" y="118"/>
                  </a:lnTo>
                  <a:lnTo>
                    <a:pt x="106" y="122"/>
                  </a:lnTo>
                  <a:lnTo>
                    <a:pt x="110" y="126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20" y="126"/>
                  </a:lnTo>
                  <a:lnTo>
                    <a:pt x="124" y="124"/>
                  </a:lnTo>
                  <a:lnTo>
                    <a:pt x="126" y="120"/>
                  </a:lnTo>
                  <a:lnTo>
                    <a:pt x="128" y="116"/>
                  </a:lnTo>
                  <a:lnTo>
                    <a:pt x="138" y="24"/>
                  </a:lnTo>
                  <a:lnTo>
                    <a:pt x="138" y="24"/>
                  </a:lnTo>
                  <a:lnTo>
                    <a:pt x="138" y="18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2" y="10"/>
                  </a:lnTo>
                  <a:lnTo>
                    <a:pt x="126" y="1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6"/>
                  </a:lnTo>
                  <a:lnTo>
                    <a:pt x="24" y="20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96" y="32"/>
                  </a:lnTo>
                  <a:lnTo>
                    <a:pt x="96" y="32"/>
                  </a:lnTo>
                  <a:lnTo>
                    <a:pt x="76" y="46"/>
                  </a:lnTo>
                  <a:lnTo>
                    <a:pt x="58" y="60"/>
                  </a:lnTo>
                  <a:lnTo>
                    <a:pt x="42" y="78"/>
                  </a:lnTo>
                  <a:lnTo>
                    <a:pt x="28" y="98"/>
                  </a:lnTo>
                  <a:lnTo>
                    <a:pt x="16" y="120"/>
                  </a:lnTo>
                  <a:lnTo>
                    <a:pt x="8" y="144"/>
                  </a:lnTo>
                  <a:lnTo>
                    <a:pt x="2" y="168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4" y="230"/>
                  </a:lnTo>
                  <a:lnTo>
                    <a:pt x="10" y="248"/>
                  </a:lnTo>
                  <a:lnTo>
                    <a:pt x="16" y="266"/>
                  </a:lnTo>
                  <a:lnTo>
                    <a:pt x="24" y="282"/>
                  </a:lnTo>
                  <a:lnTo>
                    <a:pt x="32" y="296"/>
                  </a:lnTo>
                  <a:lnTo>
                    <a:pt x="42" y="312"/>
                  </a:lnTo>
                  <a:lnTo>
                    <a:pt x="54" y="324"/>
                  </a:lnTo>
                  <a:lnTo>
                    <a:pt x="68" y="336"/>
                  </a:lnTo>
                  <a:lnTo>
                    <a:pt x="82" y="346"/>
                  </a:lnTo>
                  <a:lnTo>
                    <a:pt x="98" y="356"/>
                  </a:lnTo>
                  <a:lnTo>
                    <a:pt x="114" y="364"/>
                  </a:lnTo>
                  <a:lnTo>
                    <a:pt x="130" y="370"/>
                  </a:lnTo>
                  <a:lnTo>
                    <a:pt x="148" y="374"/>
                  </a:lnTo>
                  <a:lnTo>
                    <a:pt x="166" y="37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78"/>
                  </a:lnTo>
                  <a:lnTo>
                    <a:pt x="188" y="378"/>
                  </a:lnTo>
                  <a:lnTo>
                    <a:pt x="188" y="378"/>
                  </a:lnTo>
                  <a:lnTo>
                    <a:pt x="192" y="376"/>
                  </a:lnTo>
                  <a:lnTo>
                    <a:pt x="196" y="374"/>
                  </a:lnTo>
                  <a:lnTo>
                    <a:pt x="198" y="370"/>
                  </a:lnTo>
                  <a:lnTo>
                    <a:pt x="198" y="366"/>
                  </a:lnTo>
                  <a:lnTo>
                    <a:pt x="198" y="366"/>
                  </a:lnTo>
                  <a:lnTo>
                    <a:pt x="198" y="360"/>
                  </a:lnTo>
                  <a:lnTo>
                    <a:pt x="196" y="356"/>
                  </a:lnTo>
                  <a:lnTo>
                    <a:pt x="192" y="354"/>
                  </a:lnTo>
                  <a:lnTo>
                    <a:pt x="188" y="352"/>
                  </a:lnTo>
                  <a:lnTo>
                    <a:pt x="188" y="352"/>
                  </a:lnTo>
                  <a:close/>
                </a:path>
              </a:pathLst>
            </a:custGeom>
            <a:solidFill>
              <a:srgbClr val="47D8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13" name="Group 39"/>
          <p:cNvGrpSpPr/>
          <p:nvPr/>
        </p:nvGrpSpPr>
        <p:grpSpPr>
          <a:xfrm>
            <a:off x="6207110" y="3554706"/>
            <a:ext cx="5423370" cy="896425"/>
            <a:chOff x="6217607" y="3293609"/>
            <a:chExt cx="5532120" cy="914400"/>
          </a:xfrm>
        </p:grpSpPr>
        <p:sp>
          <p:nvSpPr>
            <p:cNvPr id="14" name="Rectangle 4"/>
            <p:cNvSpPr/>
            <p:nvPr/>
          </p:nvSpPr>
          <p:spPr>
            <a:xfrm>
              <a:off x="6217607" y="3293609"/>
              <a:ext cx="5532120" cy="914400"/>
            </a:xfrm>
            <a:prstGeom prst="rect">
              <a:avLst/>
            </a:prstGeom>
            <a:solidFill>
              <a:srgbClr val="505050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58570" tIns="45713" rIns="45713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183" marR="0" lvl="1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CONTEXTO E HISTORIA</a:t>
              </a:r>
              <a:endParaRPr kumimoji="0" lang="en-US" sz="2353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6434137" y="3561103"/>
              <a:ext cx="379411" cy="379411"/>
            </a:xfrm>
            <a:custGeom>
              <a:avLst/>
              <a:gdLst>
                <a:gd name="T0" fmla="*/ 118 w 382"/>
                <a:gd name="T1" fmla="*/ 2 h 382"/>
                <a:gd name="T2" fmla="*/ 86 w 382"/>
                <a:gd name="T3" fmla="*/ 22 h 382"/>
                <a:gd name="T4" fmla="*/ 78 w 382"/>
                <a:gd name="T5" fmla="*/ 332 h 382"/>
                <a:gd name="T6" fmla="*/ 70 w 382"/>
                <a:gd name="T7" fmla="*/ 350 h 382"/>
                <a:gd name="T8" fmla="*/ 50 w 382"/>
                <a:gd name="T9" fmla="*/ 356 h 382"/>
                <a:gd name="T10" fmla="*/ 26 w 382"/>
                <a:gd name="T11" fmla="*/ 332 h 382"/>
                <a:gd name="T12" fmla="*/ 22 w 382"/>
                <a:gd name="T13" fmla="*/ 144 h 382"/>
                <a:gd name="T14" fmla="*/ 8 w 382"/>
                <a:gd name="T15" fmla="*/ 142 h 382"/>
                <a:gd name="T16" fmla="*/ 0 w 382"/>
                <a:gd name="T17" fmla="*/ 332 h 382"/>
                <a:gd name="T18" fmla="*/ 8 w 382"/>
                <a:gd name="T19" fmla="*/ 360 h 382"/>
                <a:gd name="T20" fmla="*/ 40 w 382"/>
                <a:gd name="T21" fmla="*/ 382 h 382"/>
                <a:gd name="T22" fmla="*/ 60 w 382"/>
                <a:gd name="T23" fmla="*/ 382 h 382"/>
                <a:gd name="T24" fmla="*/ 94 w 382"/>
                <a:gd name="T25" fmla="*/ 360 h 382"/>
                <a:gd name="T26" fmla="*/ 104 w 382"/>
                <a:gd name="T27" fmla="*/ 50 h 382"/>
                <a:gd name="T28" fmla="*/ 118 w 382"/>
                <a:gd name="T29" fmla="*/ 28 h 382"/>
                <a:gd name="T30" fmla="*/ 338 w 382"/>
                <a:gd name="T31" fmla="*/ 28 h 382"/>
                <a:gd name="T32" fmla="*/ 356 w 382"/>
                <a:gd name="T33" fmla="*/ 332 h 382"/>
                <a:gd name="T34" fmla="*/ 338 w 382"/>
                <a:gd name="T35" fmla="*/ 354 h 382"/>
                <a:gd name="T36" fmla="*/ 130 w 382"/>
                <a:gd name="T37" fmla="*/ 358 h 382"/>
                <a:gd name="T38" fmla="*/ 122 w 382"/>
                <a:gd name="T39" fmla="*/ 370 h 382"/>
                <a:gd name="T40" fmla="*/ 136 w 382"/>
                <a:gd name="T41" fmla="*/ 382 h 382"/>
                <a:gd name="T42" fmla="*/ 350 w 382"/>
                <a:gd name="T43" fmla="*/ 378 h 382"/>
                <a:gd name="T44" fmla="*/ 378 w 382"/>
                <a:gd name="T45" fmla="*/ 352 h 382"/>
                <a:gd name="T46" fmla="*/ 382 w 382"/>
                <a:gd name="T47" fmla="*/ 50 h 382"/>
                <a:gd name="T48" fmla="*/ 366 w 382"/>
                <a:gd name="T49" fmla="*/ 14 h 382"/>
                <a:gd name="T50" fmla="*/ 330 w 382"/>
                <a:gd name="T51" fmla="*/ 0 h 382"/>
                <a:gd name="T52" fmla="*/ 308 w 382"/>
                <a:gd name="T53" fmla="*/ 104 h 382"/>
                <a:gd name="T54" fmla="*/ 322 w 382"/>
                <a:gd name="T55" fmla="*/ 92 h 382"/>
                <a:gd name="T56" fmla="*/ 314 w 382"/>
                <a:gd name="T57" fmla="*/ 80 h 382"/>
                <a:gd name="T58" fmla="*/ 144 w 382"/>
                <a:gd name="T59" fmla="*/ 80 h 382"/>
                <a:gd name="T60" fmla="*/ 136 w 382"/>
                <a:gd name="T61" fmla="*/ 92 h 382"/>
                <a:gd name="T62" fmla="*/ 150 w 382"/>
                <a:gd name="T63" fmla="*/ 104 h 382"/>
                <a:gd name="T64" fmla="*/ 308 w 382"/>
                <a:gd name="T65" fmla="*/ 166 h 382"/>
                <a:gd name="T66" fmla="*/ 322 w 382"/>
                <a:gd name="T67" fmla="*/ 152 h 382"/>
                <a:gd name="T68" fmla="*/ 314 w 382"/>
                <a:gd name="T69" fmla="*/ 140 h 382"/>
                <a:gd name="T70" fmla="*/ 144 w 382"/>
                <a:gd name="T71" fmla="*/ 140 h 382"/>
                <a:gd name="T72" fmla="*/ 136 w 382"/>
                <a:gd name="T73" fmla="*/ 152 h 382"/>
                <a:gd name="T74" fmla="*/ 150 w 382"/>
                <a:gd name="T75" fmla="*/ 166 h 382"/>
                <a:gd name="T76" fmla="*/ 308 w 382"/>
                <a:gd name="T77" fmla="*/ 226 h 382"/>
                <a:gd name="T78" fmla="*/ 322 w 382"/>
                <a:gd name="T79" fmla="*/ 214 h 382"/>
                <a:gd name="T80" fmla="*/ 314 w 382"/>
                <a:gd name="T81" fmla="*/ 202 h 382"/>
                <a:gd name="T82" fmla="*/ 144 w 382"/>
                <a:gd name="T83" fmla="*/ 202 h 382"/>
                <a:gd name="T84" fmla="*/ 136 w 382"/>
                <a:gd name="T85" fmla="*/ 214 h 382"/>
                <a:gd name="T86" fmla="*/ 150 w 382"/>
                <a:gd name="T87" fmla="*/ 226 h 382"/>
                <a:gd name="T88" fmla="*/ 308 w 382"/>
                <a:gd name="T89" fmla="*/ 288 h 382"/>
                <a:gd name="T90" fmla="*/ 322 w 382"/>
                <a:gd name="T91" fmla="*/ 274 h 382"/>
                <a:gd name="T92" fmla="*/ 314 w 382"/>
                <a:gd name="T93" fmla="*/ 262 h 382"/>
                <a:gd name="T94" fmla="*/ 144 w 382"/>
                <a:gd name="T95" fmla="*/ 262 h 382"/>
                <a:gd name="T96" fmla="*/ 136 w 382"/>
                <a:gd name="T97" fmla="*/ 274 h 382"/>
                <a:gd name="T98" fmla="*/ 150 w 382"/>
                <a:gd name="T99" fmla="*/ 28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2" h="382">
                  <a:moveTo>
                    <a:pt x="33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118" y="2"/>
                  </a:lnTo>
                  <a:lnTo>
                    <a:pt x="108" y="4"/>
                  </a:lnTo>
                  <a:lnTo>
                    <a:pt x="100" y="8"/>
                  </a:lnTo>
                  <a:lnTo>
                    <a:pt x="92" y="14"/>
                  </a:lnTo>
                  <a:lnTo>
                    <a:pt x="86" y="22"/>
                  </a:lnTo>
                  <a:lnTo>
                    <a:pt x="82" y="30"/>
                  </a:lnTo>
                  <a:lnTo>
                    <a:pt x="78" y="40"/>
                  </a:lnTo>
                  <a:lnTo>
                    <a:pt x="78" y="50"/>
                  </a:lnTo>
                  <a:lnTo>
                    <a:pt x="78" y="332"/>
                  </a:lnTo>
                  <a:lnTo>
                    <a:pt x="78" y="332"/>
                  </a:lnTo>
                  <a:lnTo>
                    <a:pt x="78" y="338"/>
                  </a:lnTo>
                  <a:lnTo>
                    <a:pt x="76" y="342"/>
                  </a:lnTo>
                  <a:lnTo>
                    <a:pt x="70" y="350"/>
                  </a:lnTo>
                  <a:lnTo>
                    <a:pt x="60" y="354"/>
                  </a:lnTo>
                  <a:lnTo>
                    <a:pt x="50" y="356"/>
                  </a:lnTo>
                  <a:lnTo>
                    <a:pt x="50" y="356"/>
                  </a:lnTo>
                  <a:lnTo>
                    <a:pt x="50" y="356"/>
                  </a:lnTo>
                  <a:lnTo>
                    <a:pt x="40" y="354"/>
                  </a:lnTo>
                  <a:lnTo>
                    <a:pt x="32" y="350"/>
                  </a:lnTo>
                  <a:lnTo>
                    <a:pt x="28" y="342"/>
                  </a:lnTo>
                  <a:lnTo>
                    <a:pt x="26" y="332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4" y="148"/>
                  </a:lnTo>
                  <a:lnTo>
                    <a:pt x="22" y="144"/>
                  </a:lnTo>
                  <a:lnTo>
                    <a:pt x="18" y="142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8" y="142"/>
                  </a:lnTo>
                  <a:lnTo>
                    <a:pt x="4" y="144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42"/>
                  </a:lnTo>
                  <a:lnTo>
                    <a:pt x="4" y="352"/>
                  </a:lnTo>
                  <a:lnTo>
                    <a:pt x="8" y="360"/>
                  </a:lnTo>
                  <a:lnTo>
                    <a:pt x="14" y="368"/>
                  </a:lnTo>
                  <a:lnTo>
                    <a:pt x="22" y="374"/>
                  </a:lnTo>
                  <a:lnTo>
                    <a:pt x="30" y="378"/>
                  </a:lnTo>
                  <a:lnTo>
                    <a:pt x="40" y="382"/>
                  </a:lnTo>
                  <a:lnTo>
                    <a:pt x="50" y="382"/>
                  </a:lnTo>
                  <a:lnTo>
                    <a:pt x="50" y="382"/>
                  </a:lnTo>
                  <a:lnTo>
                    <a:pt x="50" y="382"/>
                  </a:lnTo>
                  <a:lnTo>
                    <a:pt x="60" y="382"/>
                  </a:lnTo>
                  <a:lnTo>
                    <a:pt x="70" y="378"/>
                  </a:lnTo>
                  <a:lnTo>
                    <a:pt x="80" y="374"/>
                  </a:lnTo>
                  <a:lnTo>
                    <a:pt x="88" y="368"/>
                  </a:lnTo>
                  <a:lnTo>
                    <a:pt x="94" y="360"/>
                  </a:lnTo>
                  <a:lnTo>
                    <a:pt x="100" y="352"/>
                  </a:lnTo>
                  <a:lnTo>
                    <a:pt x="102" y="342"/>
                  </a:lnTo>
                  <a:lnTo>
                    <a:pt x="104" y="332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6" y="40"/>
                  </a:lnTo>
                  <a:lnTo>
                    <a:pt x="110" y="32"/>
                  </a:lnTo>
                  <a:lnTo>
                    <a:pt x="118" y="28"/>
                  </a:lnTo>
                  <a:lnTo>
                    <a:pt x="128" y="26"/>
                  </a:lnTo>
                  <a:lnTo>
                    <a:pt x="330" y="26"/>
                  </a:lnTo>
                  <a:lnTo>
                    <a:pt x="330" y="26"/>
                  </a:lnTo>
                  <a:lnTo>
                    <a:pt x="338" y="28"/>
                  </a:lnTo>
                  <a:lnTo>
                    <a:pt x="348" y="32"/>
                  </a:lnTo>
                  <a:lnTo>
                    <a:pt x="354" y="40"/>
                  </a:lnTo>
                  <a:lnTo>
                    <a:pt x="356" y="50"/>
                  </a:lnTo>
                  <a:lnTo>
                    <a:pt x="356" y="332"/>
                  </a:lnTo>
                  <a:lnTo>
                    <a:pt x="356" y="332"/>
                  </a:lnTo>
                  <a:lnTo>
                    <a:pt x="354" y="342"/>
                  </a:lnTo>
                  <a:lnTo>
                    <a:pt x="348" y="350"/>
                  </a:lnTo>
                  <a:lnTo>
                    <a:pt x="338" y="354"/>
                  </a:lnTo>
                  <a:lnTo>
                    <a:pt x="330" y="356"/>
                  </a:lnTo>
                  <a:lnTo>
                    <a:pt x="136" y="356"/>
                  </a:lnTo>
                  <a:lnTo>
                    <a:pt x="136" y="356"/>
                  </a:lnTo>
                  <a:lnTo>
                    <a:pt x="130" y="358"/>
                  </a:lnTo>
                  <a:lnTo>
                    <a:pt x="126" y="360"/>
                  </a:lnTo>
                  <a:lnTo>
                    <a:pt x="124" y="364"/>
                  </a:lnTo>
                  <a:lnTo>
                    <a:pt x="122" y="370"/>
                  </a:lnTo>
                  <a:lnTo>
                    <a:pt x="122" y="370"/>
                  </a:lnTo>
                  <a:lnTo>
                    <a:pt x="124" y="374"/>
                  </a:lnTo>
                  <a:lnTo>
                    <a:pt x="126" y="378"/>
                  </a:lnTo>
                  <a:lnTo>
                    <a:pt x="130" y="382"/>
                  </a:lnTo>
                  <a:lnTo>
                    <a:pt x="136" y="382"/>
                  </a:lnTo>
                  <a:lnTo>
                    <a:pt x="330" y="382"/>
                  </a:lnTo>
                  <a:lnTo>
                    <a:pt x="330" y="382"/>
                  </a:lnTo>
                  <a:lnTo>
                    <a:pt x="340" y="382"/>
                  </a:lnTo>
                  <a:lnTo>
                    <a:pt x="350" y="378"/>
                  </a:lnTo>
                  <a:lnTo>
                    <a:pt x="358" y="374"/>
                  </a:lnTo>
                  <a:lnTo>
                    <a:pt x="366" y="368"/>
                  </a:lnTo>
                  <a:lnTo>
                    <a:pt x="372" y="360"/>
                  </a:lnTo>
                  <a:lnTo>
                    <a:pt x="378" y="352"/>
                  </a:lnTo>
                  <a:lnTo>
                    <a:pt x="380" y="342"/>
                  </a:lnTo>
                  <a:lnTo>
                    <a:pt x="382" y="332"/>
                  </a:lnTo>
                  <a:lnTo>
                    <a:pt x="382" y="50"/>
                  </a:lnTo>
                  <a:lnTo>
                    <a:pt x="382" y="50"/>
                  </a:lnTo>
                  <a:lnTo>
                    <a:pt x="380" y="40"/>
                  </a:lnTo>
                  <a:lnTo>
                    <a:pt x="378" y="30"/>
                  </a:lnTo>
                  <a:lnTo>
                    <a:pt x="372" y="22"/>
                  </a:lnTo>
                  <a:lnTo>
                    <a:pt x="366" y="14"/>
                  </a:lnTo>
                  <a:lnTo>
                    <a:pt x="358" y="8"/>
                  </a:lnTo>
                  <a:lnTo>
                    <a:pt x="350" y="4"/>
                  </a:lnTo>
                  <a:lnTo>
                    <a:pt x="340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150" y="104"/>
                  </a:moveTo>
                  <a:lnTo>
                    <a:pt x="308" y="104"/>
                  </a:lnTo>
                  <a:lnTo>
                    <a:pt x="308" y="104"/>
                  </a:lnTo>
                  <a:lnTo>
                    <a:pt x="314" y="104"/>
                  </a:lnTo>
                  <a:lnTo>
                    <a:pt x="318" y="100"/>
                  </a:lnTo>
                  <a:lnTo>
                    <a:pt x="320" y="96"/>
                  </a:lnTo>
                  <a:lnTo>
                    <a:pt x="322" y="92"/>
                  </a:lnTo>
                  <a:lnTo>
                    <a:pt x="322" y="92"/>
                  </a:lnTo>
                  <a:lnTo>
                    <a:pt x="320" y="86"/>
                  </a:lnTo>
                  <a:lnTo>
                    <a:pt x="318" y="82"/>
                  </a:lnTo>
                  <a:lnTo>
                    <a:pt x="314" y="80"/>
                  </a:lnTo>
                  <a:lnTo>
                    <a:pt x="308" y="78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44" y="80"/>
                  </a:lnTo>
                  <a:lnTo>
                    <a:pt x="140" y="82"/>
                  </a:lnTo>
                  <a:lnTo>
                    <a:pt x="138" y="86"/>
                  </a:lnTo>
                  <a:lnTo>
                    <a:pt x="136" y="92"/>
                  </a:lnTo>
                  <a:lnTo>
                    <a:pt x="136" y="92"/>
                  </a:lnTo>
                  <a:lnTo>
                    <a:pt x="138" y="96"/>
                  </a:lnTo>
                  <a:lnTo>
                    <a:pt x="140" y="100"/>
                  </a:lnTo>
                  <a:lnTo>
                    <a:pt x="144" y="104"/>
                  </a:lnTo>
                  <a:lnTo>
                    <a:pt x="150" y="104"/>
                  </a:lnTo>
                  <a:lnTo>
                    <a:pt x="150" y="104"/>
                  </a:lnTo>
                  <a:close/>
                  <a:moveTo>
                    <a:pt x="150" y="166"/>
                  </a:moveTo>
                  <a:lnTo>
                    <a:pt x="308" y="166"/>
                  </a:lnTo>
                  <a:lnTo>
                    <a:pt x="308" y="166"/>
                  </a:lnTo>
                  <a:lnTo>
                    <a:pt x="314" y="164"/>
                  </a:lnTo>
                  <a:lnTo>
                    <a:pt x="318" y="162"/>
                  </a:lnTo>
                  <a:lnTo>
                    <a:pt x="320" y="158"/>
                  </a:lnTo>
                  <a:lnTo>
                    <a:pt x="322" y="152"/>
                  </a:lnTo>
                  <a:lnTo>
                    <a:pt x="322" y="152"/>
                  </a:lnTo>
                  <a:lnTo>
                    <a:pt x="320" y="148"/>
                  </a:lnTo>
                  <a:lnTo>
                    <a:pt x="318" y="144"/>
                  </a:lnTo>
                  <a:lnTo>
                    <a:pt x="314" y="140"/>
                  </a:lnTo>
                  <a:lnTo>
                    <a:pt x="308" y="140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44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8" y="158"/>
                  </a:lnTo>
                  <a:lnTo>
                    <a:pt x="140" y="162"/>
                  </a:lnTo>
                  <a:lnTo>
                    <a:pt x="144" y="164"/>
                  </a:lnTo>
                  <a:lnTo>
                    <a:pt x="150" y="166"/>
                  </a:lnTo>
                  <a:lnTo>
                    <a:pt x="150" y="166"/>
                  </a:lnTo>
                  <a:close/>
                  <a:moveTo>
                    <a:pt x="150" y="226"/>
                  </a:moveTo>
                  <a:lnTo>
                    <a:pt x="308" y="226"/>
                  </a:lnTo>
                  <a:lnTo>
                    <a:pt x="308" y="226"/>
                  </a:lnTo>
                  <a:lnTo>
                    <a:pt x="314" y="226"/>
                  </a:lnTo>
                  <a:lnTo>
                    <a:pt x="318" y="222"/>
                  </a:lnTo>
                  <a:lnTo>
                    <a:pt x="320" y="218"/>
                  </a:lnTo>
                  <a:lnTo>
                    <a:pt x="322" y="214"/>
                  </a:lnTo>
                  <a:lnTo>
                    <a:pt x="322" y="214"/>
                  </a:lnTo>
                  <a:lnTo>
                    <a:pt x="320" y="208"/>
                  </a:lnTo>
                  <a:lnTo>
                    <a:pt x="318" y="204"/>
                  </a:lnTo>
                  <a:lnTo>
                    <a:pt x="314" y="202"/>
                  </a:lnTo>
                  <a:lnTo>
                    <a:pt x="308" y="200"/>
                  </a:lnTo>
                  <a:lnTo>
                    <a:pt x="150" y="200"/>
                  </a:lnTo>
                  <a:lnTo>
                    <a:pt x="150" y="200"/>
                  </a:lnTo>
                  <a:lnTo>
                    <a:pt x="144" y="202"/>
                  </a:lnTo>
                  <a:lnTo>
                    <a:pt x="140" y="204"/>
                  </a:lnTo>
                  <a:lnTo>
                    <a:pt x="138" y="208"/>
                  </a:lnTo>
                  <a:lnTo>
                    <a:pt x="136" y="214"/>
                  </a:lnTo>
                  <a:lnTo>
                    <a:pt x="136" y="214"/>
                  </a:lnTo>
                  <a:lnTo>
                    <a:pt x="138" y="218"/>
                  </a:lnTo>
                  <a:lnTo>
                    <a:pt x="140" y="222"/>
                  </a:lnTo>
                  <a:lnTo>
                    <a:pt x="144" y="226"/>
                  </a:lnTo>
                  <a:lnTo>
                    <a:pt x="150" y="226"/>
                  </a:lnTo>
                  <a:lnTo>
                    <a:pt x="150" y="226"/>
                  </a:lnTo>
                  <a:close/>
                  <a:moveTo>
                    <a:pt x="150" y="288"/>
                  </a:moveTo>
                  <a:lnTo>
                    <a:pt x="308" y="288"/>
                  </a:lnTo>
                  <a:lnTo>
                    <a:pt x="308" y="288"/>
                  </a:lnTo>
                  <a:lnTo>
                    <a:pt x="314" y="286"/>
                  </a:lnTo>
                  <a:lnTo>
                    <a:pt x="318" y="284"/>
                  </a:lnTo>
                  <a:lnTo>
                    <a:pt x="320" y="280"/>
                  </a:lnTo>
                  <a:lnTo>
                    <a:pt x="322" y="274"/>
                  </a:lnTo>
                  <a:lnTo>
                    <a:pt x="322" y="274"/>
                  </a:lnTo>
                  <a:lnTo>
                    <a:pt x="320" y="268"/>
                  </a:lnTo>
                  <a:lnTo>
                    <a:pt x="318" y="264"/>
                  </a:lnTo>
                  <a:lnTo>
                    <a:pt x="314" y="262"/>
                  </a:lnTo>
                  <a:lnTo>
                    <a:pt x="308" y="260"/>
                  </a:lnTo>
                  <a:lnTo>
                    <a:pt x="150" y="260"/>
                  </a:lnTo>
                  <a:lnTo>
                    <a:pt x="150" y="260"/>
                  </a:lnTo>
                  <a:lnTo>
                    <a:pt x="144" y="262"/>
                  </a:lnTo>
                  <a:lnTo>
                    <a:pt x="140" y="264"/>
                  </a:lnTo>
                  <a:lnTo>
                    <a:pt x="138" y="268"/>
                  </a:lnTo>
                  <a:lnTo>
                    <a:pt x="136" y="274"/>
                  </a:lnTo>
                  <a:lnTo>
                    <a:pt x="136" y="274"/>
                  </a:lnTo>
                  <a:lnTo>
                    <a:pt x="138" y="280"/>
                  </a:lnTo>
                  <a:lnTo>
                    <a:pt x="140" y="284"/>
                  </a:lnTo>
                  <a:lnTo>
                    <a:pt x="144" y="286"/>
                  </a:lnTo>
                  <a:lnTo>
                    <a:pt x="150" y="288"/>
                  </a:lnTo>
                  <a:lnTo>
                    <a:pt x="150" y="288"/>
                  </a:lnTo>
                  <a:close/>
                </a:path>
              </a:pathLst>
            </a:custGeom>
            <a:solidFill>
              <a:srgbClr val="47D8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16" name="Group 35"/>
          <p:cNvGrpSpPr/>
          <p:nvPr/>
        </p:nvGrpSpPr>
        <p:grpSpPr>
          <a:xfrm>
            <a:off x="572386" y="2484421"/>
            <a:ext cx="5423370" cy="896425"/>
            <a:chOff x="469895" y="2201862"/>
            <a:chExt cx="5532120" cy="914400"/>
          </a:xfrm>
        </p:grpSpPr>
        <p:sp>
          <p:nvSpPr>
            <p:cNvPr id="17" name="Rectangle 6"/>
            <p:cNvSpPr/>
            <p:nvPr/>
          </p:nvSpPr>
          <p:spPr>
            <a:xfrm>
              <a:off x="469895" y="2201862"/>
              <a:ext cx="5532120" cy="914400"/>
            </a:xfrm>
            <a:prstGeom prst="rect">
              <a:avLst/>
            </a:prstGeom>
            <a:solidFill>
              <a:srgbClr val="3C3C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58570" tIns="45713" rIns="45713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183" marR="0" lvl="1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DEFINICIÓN ÚNICA</a:t>
              </a:r>
            </a:p>
          </p:txBody>
        </p:sp>
        <p:sp>
          <p:nvSpPr>
            <p:cNvPr id="18" name="Freeform 21"/>
            <p:cNvSpPr>
              <a:spLocks noEditPoints="1"/>
            </p:cNvSpPr>
            <p:nvPr/>
          </p:nvSpPr>
          <p:spPr bwMode="auto">
            <a:xfrm>
              <a:off x="692150" y="2452252"/>
              <a:ext cx="447988" cy="438405"/>
            </a:xfrm>
            <a:custGeom>
              <a:avLst/>
              <a:gdLst>
                <a:gd name="T0" fmla="*/ 256 w 374"/>
                <a:gd name="T1" fmla="*/ 106 h 366"/>
                <a:gd name="T2" fmla="*/ 250 w 374"/>
                <a:gd name="T3" fmla="*/ 134 h 366"/>
                <a:gd name="T4" fmla="*/ 276 w 374"/>
                <a:gd name="T5" fmla="*/ 150 h 366"/>
                <a:gd name="T6" fmla="*/ 302 w 374"/>
                <a:gd name="T7" fmla="*/ 124 h 366"/>
                <a:gd name="T8" fmla="*/ 286 w 374"/>
                <a:gd name="T9" fmla="*/ 100 h 366"/>
                <a:gd name="T10" fmla="*/ 188 w 374"/>
                <a:gd name="T11" fmla="*/ 98 h 366"/>
                <a:gd name="T12" fmla="*/ 162 w 374"/>
                <a:gd name="T13" fmla="*/ 124 h 366"/>
                <a:gd name="T14" fmla="*/ 178 w 374"/>
                <a:gd name="T15" fmla="*/ 148 h 366"/>
                <a:gd name="T16" fmla="*/ 206 w 374"/>
                <a:gd name="T17" fmla="*/ 142 h 366"/>
                <a:gd name="T18" fmla="*/ 212 w 374"/>
                <a:gd name="T19" fmla="*/ 114 h 366"/>
                <a:gd name="T20" fmla="*/ 188 w 374"/>
                <a:gd name="T21" fmla="*/ 98 h 366"/>
                <a:gd name="T22" fmla="*/ 82 w 374"/>
                <a:gd name="T23" fmla="*/ 106 h 366"/>
                <a:gd name="T24" fmla="*/ 76 w 374"/>
                <a:gd name="T25" fmla="*/ 134 h 366"/>
                <a:gd name="T26" fmla="*/ 100 w 374"/>
                <a:gd name="T27" fmla="*/ 150 h 366"/>
                <a:gd name="T28" fmla="*/ 126 w 374"/>
                <a:gd name="T29" fmla="*/ 124 h 366"/>
                <a:gd name="T30" fmla="*/ 110 w 374"/>
                <a:gd name="T31" fmla="*/ 100 h 366"/>
                <a:gd name="T32" fmla="*/ 372 w 374"/>
                <a:gd name="T33" fmla="*/ 34 h 366"/>
                <a:gd name="T34" fmla="*/ 358 w 374"/>
                <a:gd name="T35" fmla="*/ 10 h 366"/>
                <a:gd name="T36" fmla="*/ 336 w 374"/>
                <a:gd name="T37" fmla="*/ 0 h 366"/>
                <a:gd name="T38" fmla="*/ 34 w 374"/>
                <a:gd name="T39" fmla="*/ 2 h 366"/>
                <a:gd name="T40" fmla="*/ 6 w 374"/>
                <a:gd name="T41" fmla="*/ 22 h 366"/>
                <a:gd name="T42" fmla="*/ 0 w 374"/>
                <a:gd name="T43" fmla="*/ 206 h 366"/>
                <a:gd name="T44" fmla="*/ 0 w 374"/>
                <a:gd name="T45" fmla="*/ 212 h 366"/>
                <a:gd name="T46" fmla="*/ 14 w 374"/>
                <a:gd name="T47" fmla="*/ 248 h 366"/>
                <a:gd name="T48" fmla="*/ 52 w 374"/>
                <a:gd name="T49" fmla="*/ 260 h 366"/>
                <a:gd name="T50" fmla="*/ 56 w 374"/>
                <a:gd name="T51" fmla="*/ 260 h 366"/>
                <a:gd name="T52" fmla="*/ 60 w 374"/>
                <a:gd name="T53" fmla="*/ 334 h 366"/>
                <a:gd name="T54" fmla="*/ 86 w 374"/>
                <a:gd name="T55" fmla="*/ 364 h 366"/>
                <a:gd name="T56" fmla="*/ 104 w 374"/>
                <a:gd name="T57" fmla="*/ 364 h 366"/>
                <a:gd name="T58" fmla="*/ 124 w 374"/>
                <a:gd name="T59" fmla="*/ 350 h 366"/>
                <a:gd name="T60" fmla="*/ 330 w 374"/>
                <a:gd name="T61" fmla="*/ 262 h 366"/>
                <a:gd name="T62" fmla="*/ 366 w 374"/>
                <a:gd name="T63" fmla="*/ 242 h 366"/>
                <a:gd name="T64" fmla="*/ 374 w 374"/>
                <a:gd name="T65" fmla="*/ 36 h 366"/>
                <a:gd name="T66" fmla="*/ 348 w 374"/>
                <a:gd name="T67" fmla="*/ 222 h 366"/>
                <a:gd name="T68" fmla="*/ 338 w 374"/>
                <a:gd name="T69" fmla="*/ 234 h 366"/>
                <a:gd name="T70" fmla="*/ 254 w 374"/>
                <a:gd name="T71" fmla="*/ 236 h 366"/>
                <a:gd name="T72" fmla="*/ 162 w 374"/>
                <a:gd name="T73" fmla="*/ 244 h 366"/>
                <a:gd name="T74" fmla="*/ 100 w 374"/>
                <a:gd name="T75" fmla="*/ 338 h 366"/>
                <a:gd name="T76" fmla="*/ 92 w 374"/>
                <a:gd name="T77" fmla="*/ 340 h 366"/>
                <a:gd name="T78" fmla="*/ 86 w 374"/>
                <a:gd name="T79" fmla="*/ 246 h 366"/>
                <a:gd name="T80" fmla="*/ 78 w 374"/>
                <a:gd name="T81" fmla="*/ 236 h 366"/>
                <a:gd name="T82" fmla="*/ 56 w 374"/>
                <a:gd name="T83" fmla="*/ 236 h 366"/>
                <a:gd name="T84" fmla="*/ 52 w 374"/>
                <a:gd name="T85" fmla="*/ 236 h 366"/>
                <a:gd name="T86" fmla="*/ 32 w 374"/>
                <a:gd name="T87" fmla="*/ 230 h 366"/>
                <a:gd name="T88" fmla="*/ 26 w 374"/>
                <a:gd name="T89" fmla="*/ 202 h 366"/>
                <a:gd name="T90" fmla="*/ 26 w 374"/>
                <a:gd name="T91" fmla="*/ 40 h 366"/>
                <a:gd name="T92" fmla="*/ 40 w 374"/>
                <a:gd name="T93" fmla="*/ 26 h 366"/>
                <a:gd name="T94" fmla="*/ 332 w 374"/>
                <a:gd name="T95" fmla="*/ 26 h 366"/>
                <a:gd name="T96" fmla="*/ 346 w 374"/>
                <a:gd name="T97" fmla="*/ 3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4" h="366">
                  <a:moveTo>
                    <a:pt x="276" y="98"/>
                  </a:moveTo>
                  <a:lnTo>
                    <a:pt x="276" y="98"/>
                  </a:lnTo>
                  <a:lnTo>
                    <a:pt x="264" y="100"/>
                  </a:lnTo>
                  <a:lnTo>
                    <a:pt x="256" y="106"/>
                  </a:lnTo>
                  <a:lnTo>
                    <a:pt x="250" y="114"/>
                  </a:lnTo>
                  <a:lnTo>
                    <a:pt x="248" y="124"/>
                  </a:lnTo>
                  <a:lnTo>
                    <a:pt x="248" y="124"/>
                  </a:lnTo>
                  <a:lnTo>
                    <a:pt x="250" y="134"/>
                  </a:lnTo>
                  <a:lnTo>
                    <a:pt x="256" y="142"/>
                  </a:lnTo>
                  <a:lnTo>
                    <a:pt x="264" y="148"/>
                  </a:lnTo>
                  <a:lnTo>
                    <a:pt x="276" y="150"/>
                  </a:lnTo>
                  <a:lnTo>
                    <a:pt x="276" y="150"/>
                  </a:lnTo>
                  <a:lnTo>
                    <a:pt x="286" y="148"/>
                  </a:lnTo>
                  <a:lnTo>
                    <a:pt x="294" y="142"/>
                  </a:lnTo>
                  <a:lnTo>
                    <a:pt x="300" y="134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0" y="114"/>
                  </a:lnTo>
                  <a:lnTo>
                    <a:pt x="294" y="106"/>
                  </a:lnTo>
                  <a:lnTo>
                    <a:pt x="286" y="100"/>
                  </a:lnTo>
                  <a:lnTo>
                    <a:pt x="276" y="98"/>
                  </a:lnTo>
                  <a:lnTo>
                    <a:pt x="276" y="98"/>
                  </a:lnTo>
                  <a:close/>
                  <a:moveTo>
                    <a:pt x="188" y="98"/>
                  </a:moveTo>
                  <a:lnTo>
                    <a:pt x="188" y="98"/>
                  </a:lnTo>
                  <a:lnTo>
                    <a:pt x="178" y="100"/>
                  </a:lnTo>
                  <a:lnTo>
                    <a:pt x="170" y="106"/>
                  </a:lnTo>
                  <a:lnTo>
                    <a:pt x="164" y="114"/>
                  </a:lnTo>
                  <a:lnTo>
                    <a:pt x="162" y="124"/>
                  </a:lnTo>
                  <a:lnTo>
                    <a:pt x="162" y="124"/>
                  </a:lnTo>
                  <a:lnTo>
                    <a:pt x="164" y="134"/>
                  </a:lnTo>
                  <a:lnTo>
                    <a:pt x="170" y="142"/>
                  </a:lnTo>
                  <a:lnTo>
                    <a:pt x="178" y="148"/>
                  </a:lnTo>
                  <a:lnTo>
                    <a:pt x="188" y="150"/>
                  </a:lnTo>
                  <a:lnTo>
                    <a:pt x="188" y="150"/>
                  </a:lnTo>
                  <a:lnTo>
                    <a:pt x="198" y="148"/>
                  </a:lnTo>
                  <a:lnTo>
                    <a:pt x="206" y="142"/>
                  </a:lnTo>
                  <a:lnTo>
                    <a:pt x="212" y="134"/>
                  </a:lnTo>
                  <a:lnTo>
                    <a:pt x="214" y="124"/>
                  </a:lnTo>
                  <a:lnTo>
                    <a:pt x="214" y="124"/>
                  </a:lnTo>
                  <a:lnTo>
                    <a:pt x="212" y="114"/>
                  </a:lnTo>
                  <a:lnTo>
                    <a:pt x="206" y="106"/>
                  </a:lnTo>
                  <a:lnTo>
                    <a:pt x="198" y="100"/>
                  </a:lnTo>
                  <a:lnTo>
                    <a:pt x="188" y="98"/>
                  </a:lnTo>
                  <a:lnTo>
                    <a:pt x="188" y="98"/>
                  </a:lnTo>
                  <a:close/>
                  <a:moveTo>
                    <a:pt x="100" y="98"/>
                  </a:moveTo>
                  <a:lnTo>
                    <a:pt x="100" y="98"/>
                  </a:lnTo>
                  <a:lnTo>
                    <a:pt x="90" y="100"/>
                  </a:lnTo>
                  <a:lnTo>
                    <a:pt x="82" y="106"/>
                  </a:lnTo>
                  <a:lnTo>
                    <a:pt x="76" y="114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76" y="134"/>
                  </a:lnTo>
                  <a:lnTo>
                    <a:pt x="82" y="142"/>
                  </a:lnTo>
                  <a:lnTo>
                    <a:pt x="90" y="148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10" y="148"/>
                  </a:lnTo>
                  <a:lnTo>
                    <a:pt x="120" y="142"/>
                  </a:lnTo>
                  <a:lnTo>
                    <a:pt x="124" y="134"/>
                  </a:lnTo>
                  <a:lnTo>
                    <a:pt x="126" y="124"/>
                  </a:lnTo>
                  <a:lnTo>
                    <a:pt x="126" y="124"/>
                  </a:lnTo>
                  <a:lnTo>
                    <a:pt x="124" y="114"/>
                  </a:lnTo>
                  <a:lnTo>
                    <a:pt x="120" y="106"/>
                  </a:lnTo>
                  <a:lnTo>
                    <a:pt x="110" y="100"/>
                  </a:lnTo>
                  <a:lnTo>
                    <a:pt x="100" y="98"/>
                  </a:lnTo>
                  <a:lnTo>
                    <a:pt x="100" y="98"/>
                  </a:lnTo>
                  <a:close/>
                  <a:moveTo>
                    <a:pt x="372" y="34"/>
                  </a:moveTo>
                  <a:lnTo>
                    <a:pt x="372" y="34"/>
                  </a:lnTo>
                  <a:lnTo>
                    <a:pt x="370" y="28"/>
                  </a:lnTo>
                  <a:lnTo>
                    <a:pt x="370" y="28"/>
                  </a:lnTo>
                  <a:lnTo>
                    <a:pt x="366" y="18"/>
                  </a:lnTo>
                  <a:lnTo>
                    <a:pt x="358" y="10"/>
                  </a:lnTo>
                  <a:lnTo>
                    <a:pt x="350" y="6"/>
                  </a:lnTo>
                  <a:lnTo>
                    <a:pt x="340" y="2"/>
                  </a:lnTo>
                  <a:lnTo>
                    <a:pt x="340" y="2"/>
                  </a:lnTo>
                  <a:lnTo>
                    <a:pt x="336" y="0"/>
                  </a:lnTo>
                  <a:lnTo>
                    <a:pt x="3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2" y="6"/>
                  </a:lnTo>
                  <a:lnTo>
                    <a:pt x="14" y="12"/>
                  </a:lnTo>
                  <a:lnTo>
                    <a:pt x="6" y="2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26"/>
                  </a:lnTo>
                  <a:lnTo>
                    <a:pt x="2" y="226"/>
                  </a:lnTo>
                  <a:lnTo>
                    <a:pt x="6" y="238"/>
                  </a:lnTo>
                  <a:lnTo>
                    <a:pt x="14" y="248"/>
                  </a:lnTo>
                  <a:lnTo>
                    <a:pt x="24" y="256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52" y="260"/>
                  </a:lnTo>
                  <a:lnTo>
                    <a:pt x="54" y="260"/>
                  </a:lnTo>
                  <a:lnTo>
                    <a:pt x="54" y="260"/>
                  </a:lnTo>
                  <a:lnTo>
                    <a:pt x="56" y="260"/>
                  </a:lnTo>
                  <a:lnTo>
                    <a:pt x="56" y="260"/>
                  </a:lnTo>
                  <a:lnTo>
                    <a:pt x="60" y="260"/>
                  </a:lnTo>
                  <a:lnTo>
                    <a:pt x="60" y="260"/>
                  </a:lnTo>
                  <a:lnTo>
                    <a:pt x="60" y="334"/>
                  </a:lnTo>
                  <a:lnTo>
                    <a:pt x="60" y="334"/>
                  </a:lnTo>
                  <a:lnTo>
                    <a:pt x="62" y="344"/>
                  </a:lnTo>
                  <a:lnTo>
                    <a:pt x="68" y="352"/>
                  </a:lnTo>
                  <a:lnTo>
                    <a:pt x="78" y="360"/>
                  </a:lnTo>
                  <a:lnTo>
                    <a:pt x="86" y="364"/>
                  </a:lnTo>
                  <a:lnTo>
                    <a:pt x="86" y="364"/>
                  </a:lnTo>
                  <a:lnTo>
                    <a:pt x="96" y="366"/>
                  </a:lnTo>
                  <a:lnTo>
                    <a:pt x="96" y="366"/>
                  </a:lnTo>
                  <a:lnTo>
                    <a:pt x="104" y="364"/>
                  </a:lnTo>
                  <a:lnTo>
                    <a:pt x="112" y="362"/>
                  </a:lnTo>
                  <a:lnTo>
                    <a:pt x="118" y="356"/>
                  </a:lnTo>
                  <a:lnTo>
                    <a:pt x="124" y="350"/>
                  </a:lnTo>
                  <a:lnTo>
                    <a:pt x="124" y="350"/>
                  </a:lnTo>
                  <a:lnTo>
                    <a:pt x="182" y="262"/>
                  </a:lnTo>
                  <a:lnTo>
                    <a:pt x="254" y="262"/>
                  </a:lnTo>
                  <a:lnTo>
                    <a:pt x="330" y="262"/>
                  </a:lnTo>
                  <a:lnTo>
                    <a:pt x="330" y="262"/>
                  </a:lnTo>
                  <a:lnTo>
                    <a:pt x="340" y="260"/>
                  </a:lnTo>
                  <a:lnTo>
                    <a:pt x="350" y="256"/>
                  </a:lnTo>
                  <a:lnTo>
                    <a:pt x="358" y="250"/>
                  </a:lnTo>
                  <a:lnTo>
                    <a:pt x="366" y="242"/>
                  </a:lnTo>
                  <a:lnTo>
                    <a:pt x="366" y="242"/>
                  </a:lnTo>
                  <a:lnTo>
                    <a:pt x="370" y="232"/>
                  </a:lnTo>
                  <a:lnTo>
                    <a:pt x="374" y="228"/>
                  </a:lnTo>
                  <a:lnTo>
                    <a:pt x="374" y="36"/>
                  </a:lnTo>
                  <a:lnTo>
                    <a:pt x="372" y="34"/>
                  </a:lnTo>
                  <a:close/>
                  <a:moveTo>
                    <a:pt x="348" y="222"/>
                  </a:moveTo>
                  <a:lnTo>
                    <a:pt x="348" y="222"/>
                  </a:lnTo>
                  <a:lnTo>
                    <a:pt x="348" y="222"/>
                  </a:lnTo>
                  <a:lnTo>
                    <a:pt x="348" y="222"/>
                  </a:lnTo>
                  <a:lnTo>
                    <a:pt x="344" y="228"/>
                  </a:lnTo>
                  <a:lnTo>
                    <a:pt x="344" y="228"/>
                  </a:lnTo>
                  <a:lnTo>
                    <a:pt x="338" y="234"/>
                  </a:lnTo>
                  <a:lnTo>
                    <a:pt x="330" y="236"/>
                  </a:lnTo>
                  <a:lnTo>
                    <a:pt x="330" y="236"/>
                  </a:lnTo>
                  <a:lnTo>
                    <a:pt x="254" y="236"/>
                  </a:lnTo>
                  <a:lnTo>
                    <a:pt x="254" y="236"/>
                  </a:lnTo>
                  <a:lnTo>
                    <a:pt x="174" y="236"/>
                  </a:lnTo>
                  <a:lnTo>
                    <a:pt x="174" y="236"/>
                  </a:lnTo>
                  <a:lnTo>
                    <a:pt x="168" y="238"/>
                  </a:lnTo>
                  <a:lnTo>
                    <a:pt x="162" y="244"/>
                  </a:lnTo>
                  <a:lnTo>
                    <a:pt x="162" y="244"/>
                  </a:lnTo>
                  <a:lnTo>
                    <a:pt x="102" y="336"/>
                  </a:lnTo>
                  <a:lnTo>
                    <a:pt x="102" y="336"/>
                  </a:lnTo>
                  <a:lnTo>
                    <a:pt x="100" y="338"/>
                  </a:lnTo>
                  <a:lnTo>
                    <a:pt x="96" y="340"/>
                  </a:lnTo>
                  <a:lnTo>
                    <a:pt x="96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88" y="336"/>
                  </a:lnTo>
                  <a:lnTo>
                    <a:pt x="86" y="334"/>
                  </a:lnTo>
                  <a:lnTo>
                    <a:pt x="86" y="334"/>
                  </a:lnTo>
                  <a:lnTo>
                    <a:pt x="86" y="246"/>
                  </a:lnTo>
                  <a:lnTo>
                    <a:pt x="86" y="246"/>
                  </a:lnTo>
                  <a:lnTo>
                    <a:pt x="86" y="242"/>
                  </a:lnTo>
                  <a:lnTo>
                    <a:pt x="82" y="238"/>
                  </a:lnTo>
                  <a:lnTo>
                    <a:pt x="7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6" y="236"/>
                  </a:lnTo>
                  <a:lnTo>
                    <a:pt x="56" y="236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52" y="236"/>
                  </a:lnTo>
                  <a:lnTo>
                    <a:pt x="52" y="236"/>
                  </a:lnTo>
                  <a:lnTo>
                    <a:pt x="42" y="234"/>
                  </a:lnTo>
                  <a:lnTo>
                    <a:pt x="42" y="234"/>
                  </a:lnTo>
                  <a:lnTo>
                    <a:pt x="36" y="234"/>
                  </a:lnTo>
                  <a:lnTo>
                    <a:pt x="32" y="230"/>
                  </a:lnTo>
                  <a:lnTo>
                    <a:pt x="28" y="226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6" y="20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6" y="28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2" y="26"/>
                  </a:lnTo>
                  <a:lnTo>
                    <a:pt x="332" y="26"/>
                  </a:lnTo>
                  <a:lnTo>
                    <a:pt x="332" y="26"/>
                  </a:lnTo>
                  <a:lnTo>
                    <a:pt x="334" y="26"/>
                  </a:lnTo>
                  <a:lnTo>
                    <a:pt x="334" y="26"/>
                  </a:lnTo>
                  <a:lnTo>
                    <a:pt x="342" y="30"/>
                  </a:lnTo>
                  <a:lnTo>
                    <a:pt x="346" y="38"/>
                  </a:lnTo>
                  <a:lnTo>
                    <a:pt x="346" y="38"/>
                  </a:lnTo>
                  <a:lnTo>
                    <a:pt x="348" y="40"/>
                  </a:lnTo>
                  <a:lnTo>
                    <a:pt x="348" y="222"/>
                  </a:lnTo>
                  <a:close/>
                </a:path>
              </a:pathLst>
            </a:custGeom>
            <a:solidFill>
              <a:srgbClr val="47D8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19" name="Group 40"/>
          <p:cNvGrpSpPr/>
          <p:nvPr/>
        </p:nvGrpSpPr>
        <p:grpSpPr>
          <a:xfrm>
            <a:off x="6207110" y="4624992"/>
            <a:ext cx="5423370" cy="896425"/>
            <a:chOff x="6217607" y="4385356"/>
            <a:chExt cx="5532120" cy="914400"/>
          </a:xfrm>
        </p:grpSpPr>
        <p:sp>
          <p:nvSpPr>
            <p:cNvPr id="20" name="Rectangle 7"/>
            <p:cNvSpPr/>
            <p:nvPr/>
          </p:nvSpPr>
          <p:spPr>
            <a:xfrm>
              <a:off x="6217607" y="4385356"/>
              <a:ext cx="5532120" cy="914400"/>
            </a:xfrm>
            <a:prstGeom prst="rect">
              <a:avLst/>
            </a:prstGeom>
            <a:solidFill>
              <a:srgbClr val="3C3C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58570" tIns="45713" rIns="45713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7183" marR="0" lvl="1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SENCILLOS DE MANEJAR</a:t>
              </a:r>
            </a:p>
          </p:txBody>
        </p:sp>
        <p:sp>
          <p:nvSpPr>
            <p:cNvPr id="21" name="Freeform 25"/>
            <p:cNvSpPr>
              <a:spLocks noEditPoints="1"/>
            </p:cNvSpPr>
            <p:nvPr/>
          </p:nvSpPr>
          <p:spPr bwMode="auto">
            <a:xfrm>
              <a:off x="6421438" y="4608513"/>
              <a:ext cx="468312" cy="468312"/>
            </a:xfrm>
            <a:custGeom>
              <a:avLst/>
              <a:gdLst>
                <a:gd name="T0" fmla="*/ 103 w 295"/>
                <a:gd name="T1" fmla="*/ 105 h 295"/>
                <a:gd name="T2" fmla="*/ 88 w 295"/>
                <a:gd name="T3" fmla="*/ 161 h 295"/>
                <a:gd name="T4" fmla="*/ 134 w 295"/>
                <a:gd name="T5" fmla="*/ 207 h 295"/>
                <a:gd name="T6" fmla="*/ 190 w 295"/>
                <a:gd name="T7" fmla="*/ 192 h 295"/>
                <a:gd name="T8" fmla="*/ 207 w 295"/>
                <a:gd name="T9" fmla="*/ 136 h 295"/>
                <a:gd name="T10" fmla="*/ 159 w 295"/>
                <a:gd name="T11" fmla="*/ 88 h 295"/>
                <a:gd name="T12" fmla="*/ 131 w 295"/>
                <a:gd name="T13" fmla="*/ 185 h 295"/>
                <a:gd name="T14" fmla="*/ 107 w 295"/>
                <a:gd name="T15" fmla="*/ 148 h 295"/>
                <a:gd name="T16" fmla="*/ 125 w 295"/>
                <a:gd name="T17" fmla="*/ 114 h 295"/>
                <a:gd name="T18" fmla="*/ 164 w 295"/>
                <a:gd name="T19" fmla="*/ 110 h 295"/>
                <a:gd name="T20" fmla="*/ 188 w 295"/>
                <a:gd name="T21" fmla="*/ 148 h 295"/>
                <a:gd name="T22" fmla="*/ 170 w 295"/>
                <a:gd name="T23" fmla="*/ 182 h 295"/>
                <a:gd name="T24" fmla="*/ 261 w 295"/>
                <a:gd name="T25" fmla="*/ 105 h 295"/>
                <a:gd name="T26" fmla="*/ 258 w 295"/>
                <a:gd name="T27" fmla="*/ 97 h 295"/>
                <a:gd name="T28" fmla="*/ 267 w 295"/>
                <a:gd name="T29" fmla="*/ 60 h 295"/>
                <a:gd name="T30" fmla="*/ 213 w 295"/>
                <a:gd name="T31" fmla="*/ 23 h 295"/>
                <a:gd name="T32" fmla="*/ 193 w 295"/>
                <a:gd name="T33" fmla="*/ 37 h 295"/>
                <a:gd name="T34" fmla="*/ 188 w 295"/>
                <a:gd name="T35" fmla="*/ 12 h 295"/>
                <a:gd name="T36" fmla="*/ 116 w 295"/>
                <a:gd name="T37" fmla="*/ 2 h 295"/>
                <a:gd name="T38" fmla="*/ 103 w 295"/>
                <a:gd name="T39" fmla="*/ 36 h 295"/>
                <a:gd name="T40" fmla="*/ 88 w 295"/>
                <a:gd name="T41" fmla="*/ 28 h 295"/>
                <a:gd name="T42" fmla="*/ 60 w 295"/>
                <a:gd name="T43" fmla="*/ 28 h 295"/>
                <a:gd name="T44" fmla="*/ 28 w 295"/>
                <a:gd name="T45" fmla="*/ 88 h 295"/>
                <a:gd name="T46" fmla="*/ 36 w 295"/>
                <a:gd name="T47" fmla="*/ 103 h 295"/>
                <a:gd name="T48" fmla="*/ 2 w 295"/>
                <a:gd name="T49" fmla="*/ 117 h 295"/>
                <a:gd name="T50" fmla="*/ 12 w 295"/>
                <a:gd name="T51" fmla="*/ 188 h 295"/>
                <a:gd name="T52" fmla="*/ 37 w 295"/>
                <a:gd name="T53" fmla="*/ 193 h 295"/>
                <a:gd name="T54" fmla="*/ 22 w 295"/>
                <a:gd name="T55" fmla="*/ 221 h 295"/>
                <a:gd name="T56" fmla="*/ 74 w 295"/>
                <a:gd name="T57" fmla="*/ 273 h 295"/>
                <a:gd name="T58" fmla="*/ 100 w 295"/>
                <a:gd name="T59" fmla="*/ 258 h 295"/>
                <a:gd name="T60" fmla="*/ 103 w 295"/>
                <a:gd name="T61" fmla="*/ 275 h 295"/>
                <a:gd name="T62" fmla="*/ 170 w 295"/>
                <a:gd name="T63" fmla="*/ 295 h 295"/>
                <a:gd name="T64" fmla="*/ 190 w 295"/>
                <a:gd name="T65" fmla="*/ 263 h 295"/>
                <a:gd name="T66" fmla="*/ 195 w 295"/>
                <a:gd name="T67" fmla="*/ 258 h 295"/>
                <a:gd name="T68" fmla="*/ 221 w 295"/>
                <a:gd name="T69" fmla="*/ 273 h 295"/>
                <a:gd name="T70" fmla="*/ 273 w 295"/>
                <a:gd name="T71" fmla="*/ 221 h 295"/>
                <a:gd name="T72" fmla="*/ 258 w 295"/>
                <a:gd name="T73" fmla="*/ 193 h 295"/>
                <a:gd name="T74" fmla="*/ 281 w 295"/>
                <a:gd name="T75" fmla="*/ 188 h 295"/>
                <a:gd name="T76" fmla="*/ 293 w 295"/>
                <a:gd name="T77" fmla="*/ 117 h 295"/>
                <a:gd name="T78" fmla="*/ 261 w 295"/>
                <a:gd name="T79" fmla="*/ 170 h 295"/>
                <a:gd name="T80" fmla="*/ 239 w 295"/>
                <a:gd name="T81" fmla="*/ 185 h 295"/>
                <a:gd name="T82" fmla="*/ 221 w 295"/>
                <a:gd name="T83" fmla="*/ 253 h 295"/>
                <a:gd name="T84" fmla="*/ 195 w 295"/>
                <a:gd name="T85" fmla="*/ 238 h 295"/>
                <a:gd name="T86" fmla="*/ 175 w 295"/>
                <a:gd name="T87" fmla="*/ 249 h 295"/>
                <a:gd name="T88" fmla="*/ 124 w 295"/>
                <a:gd name="T89" fmla="*/ 263 h 295"/>
                <a:gd name="T90" fmla="*/ 105 w 295"/>
                <a:gd name="T91" fmla="*/ 238 h 295"/>
                <a:gd name="T92" fmla="*/ 83 w 295"/>
                <a:gd name="T93" fmla="*/ 244 h 295"/>
                <a:gd name="T94" fmla="*/ 57 w 295"/>
                <a:gd name="T95" fmla="*/ 199 h 295"/>
                <a:gd name="T96" fmla="*/ 40 w 295"/>
                <a:gd name="T97" fmla="*/ 171 h 295"/>
                <a:gd name="T98" fmla="*/ 40 w 295"/>
                <a:gd name="T99" fmla="*/ 124 h 295"/>
                <a:gd name="T100" fmla="*/ 57 w 295"/>
                <a:gd name="T101" fmla="*/ 96 h 295"/>
                <a:gd name="T102" fmla="*/ 83 w 295"/>
                <a:gd name="T103" fmla="*/ 51 h 295"/>
                <a:gd name="T104" fmla="*/ 105 w 295"/>
                <a:gd name="T105" fmla="*/ 57 h 295"/>
                <a:gd name="T106" fmla="*/ 124 w 295"/>
                <a:gd name="T107" fmla="*/ 32 h 295"/>
                <a:gd name="T108" fmla="*/ 175 w 295"/>
                <a:gd name="T109" fmla="*/ 46 h 295"/>
                <a:gd name="T110" fmla="*/ 195 w 295"/>
                <a:gd name="T111" fmla="*/ 57 h 295"/>
                <a:gd name="T112" fmla="*/ 253 w 295"/>
                <a:gd name="T113" fmla="*/ 74 h 295"/>
                <a:gd name="T114" fmla="*/ 239 w 295"/>
                <a:gd name="T115" fmla="*/ 110 h 295"/>
                <a:gd name="T116" fmla="*/ 275 w 295"/>
                <a:gd name="T117" fmla="*/ 12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5" h="295">
                  <a:moveTo>
                    <a:pt x="147" y="86"/>
                  </a:moveTo>
                  <a:lnTo>
                    <a:pt x="147" y="86"/>
                  </a:lnTo>
                  <a:lnTo>
                    <a:pt x="134" y="88"/>
                  </a:lnTo>
                  <a:lnTo>
                    <a:pt x="124" y="91"/>
                  </a:lnTo>
                  <a:lnTo>
                    <a:pt x="113" y="97"/>
                  </a:lnTo>
                  <a:lnTo>
                    <a:pt x="103" y="105"/>
                  </a:lnTo>
                  <a:lnTo>
                    <a:pt x="97" y="113"/>
                  </a:lnTo>
                  <a:lnTo>
                    <a:pt x="91" y="124"/>
                  </a:lnTo>
                  <a:lnTo>
                    <a:pt x="88" y="136"/>
                  </a:lnTo>
                  <a:lnTo>
                    <a:pt x="86" y="148"/>
                  </a:lnTo>
                  <a:lnTo>
                    <a:pt x="86" y="148"/>
                  </a:lnTo>
                  <a:lnTo>
                    <a:pt x="88" y="161"/>
                  </a:lnTo>
                  <a:lnTo>
                    <a:pt x="91" y="171"/>
                  </a:lnTo>
                  <a:lnTo>
                    <a:pt x="97" y="182"/>
                  </a:lnTo>
                  <a:lnTo>
                    <a:pt x="103" y="192"/>
                  </a:lnTo>
                  <a:lnTo>
                    <a:pt x="113" y="198"/>
                  </a:lnTo>
                  <a:lnTo>
                    <a:pt x="124" y="204"/>
                  </a:lnTo>
                  <a:lnTo>
                    <a:pt x="134" y="207"/>
                  </a:lnTo>
                  <a:lnTo>
                    <a:pt x="147" y="209"/>
                  </a:lnTo>
                  <a:lnTo>
                    <a:pt x="147" y="209"/>
                  </a:lnTo>
                  <a:lnTo>
                    <a:pt x="159" y="207"/>
                  </a:lnTo>
                  <a:lnTo>
                    <a:pt x="171" y="204"/>
                  </a:lnTo>
                  <a:lnTo>
                    <a:pt x="181" y="198"/>
                  </a:lnTo>
                  <a:lnTo>
                    <a:pt x="190" y="192"/>
                  </a:lnTo>
                  <a:lnTo>
                    <a:pt x="198" y="182"/>
                  </a:lnTo>
                  <a:lnTo>
                    <a:pt x="204" y="171"/>
                  </a:lnTo>
                  <a:lnTo>
                    <a:pt x="207" y="161"/>
                  </a:lnTo>
                  <a:lnTo>
                    <a:pt x="209" y="148"/>
                  </a:lnTo>
                  <a:lnTo>
                    <a:pt x="209" y="148"/>
                  </a:lnTo>
                  <a:lnTo>
                    <a:pt x="207" y="136"/>
                  </a:lnTo>
                  <a:lnTo>
                    <a:pt x="204" y="124"/>
                  </a:lnTo>
                  <a:lnTo>
                    <a:pt x="198" y="113"/>
                  </a:lnTo>
                  <a:lnTo>
                    <a:pt x="190" y="105"/>
                  </a:lnTo>
                  <a:lnTo>
                    <a:pt x="181" y="97"/>
                  </a:lnTo>
                  <a:lnTo>
                    <a:pt x="171" y="91"/>
                  </a:lnTo>
                  <a:lnTo>
                    <a:pt x="159" y="88"/>
                  </a:lnTo>
                  <a:lnTo>
                    <a:pt x="147" y="86"/>
                  </a:lnTo>
                  <a:lnTo>
                    <a:pt x="147" y="86"/>
                  </a:lnTo>
                  <a:close/>
                  <a:moveTo>
                    <a:pt x="147" y="188"/>
                  </a:moveTo>
                  <a:lnTo>
                    <a:pt x="147" y="188"/>
                  </a:lnTo>
                  <a:lnTo>
                    <a:pt x="139" y="188"/>
                  </a:lnTo>
                  <a:lnTo>
                    <a:pt x="131" y="185"/>
                  </a:lnTo>
                  <a:lnTo>
                    <a:pt x="125" y="182"/>
                  </a:lnTo>
                  <a:lnTo>
                    <a:pt x="119" y="176"/>
                  </a:lnTo>
                  <a:lnTo>
                    <a:pt x="113" y="170"/>
                  </a:lnTo>
                  <a:lnTo>
                    <a:pt x="110" y="164"/>
                  </a:lnTo>
                  <a:lnTo>
                    <a:pt x="107" y="156"/>
                  </a:lnTo>
                  <a:lnTo>
                    <a:pt x="107" y="148"/>
                  </a:lnTo>
                  <a:lnTo>
                    <a:pt x="107" y="148"/>
                  </a:lnTo>
                  <a:lnTo>
                    <a:pt x="107" y="139"/>
                  </a:lnTo>
                  <a:lnTo>
                    <a:pt x="110" y="131"/>
                  </a:lnTo>
                  <a:lnTo>
                    <a:pt x="113" y="125"/>
                  </a:lnTo>
                  <a:lnTo>
                    <a:pt x="119" y="119"/>
                  </a:lnTo>
                  <a:lnTo>
                    <a:pt x="125" y="114"/>
                  </a:lnTo>
                  <a:lnTo>
                    <a:pt x="131" y="110"/>
                  </a:lnTo>
                  <a:lnTo>
                    <a:pt x="139" y="108"/>
                  </a:lnTo>
                  <a:lnTo>
                    <a:pt x="147" y="107"/>
                  </a:lnTo>
                  <a:lnTo>
                    <a:pt x="147" y="107"/>
                  </a:lnTo>
                  <a:lnTo>
                    <a:pt x="156" y="108"/>
                  </a:lnTo>
                  <a:lnTo>
                    <a:pt x="164" y="110"/>
                  </a:lnTo>
                  <a:lnTo>
                    <a:pt x="170" y="114"/>
                  </a:lnTo>
                  <a:lnTo>
                    <a:pt x="176" y="119"/>
                  </a:lnTo>
                  <a:lnTo>
                    <a:pt x="181" y="125"/>
                  </a:lnTo>
                  <a:lnTo>
                    <a:pt x="185" y="131"/>
                  </a:lnTo>
                  <a:lnTo>
                    <a:pt x="187" y="139"/>
                  </a:lnTo>
                  <a:lnTo>
                    <a:pt x="188" y="148"/>
                  </a:lnTo>
                  <a:lnTo>
                    <a:pt x="188" y="148"/>
                  </a:lnTo>
                  <a:lnTo>
                    <a:pt x="187" y="156"/>
                  </a:lnTo>
                  <a:lnTo>
                    <a:pt x="185" y="164"/>
                  </a:lnTo>
                  <a:lnTo>
                    <a:pt x="181" y="170"/>
                  </a:lnTo>
                  <a:lnTo>
                    <a:pt x="176" y="176"/>
                  </a:lnTo>
                  <a:lnTo>
                    <a:pt x="170" y="182"/>
                  </a:lnTo>
                  <a:lnTo>
                    <a:pt x="164" y="185"/>
                  </a:lnTo>
                  <a:lnTo>
                    <a:pt x="156" y="188"/>
                  </a:lnTo>
                  <a:lnTo>
                    <a:pt x="147" y="188"/>
                  </a:lnTo>
                  <a:lnTo>
                    <a:pt x="147" y="188"/>
                  </a:lnTo>
                  <a:close/>
                  <a:moveTo>
                    <a:pt x="273" y="105"/>
                  </a:moveTo>
                  <a:lnTo>
                    <a:pt x="261" y="105"/>
                  </a:lnTo>
                  <a:lnTo>
                    <a:pt x="261" y="105"/>
                  </a:lnTo>
                  <a:lnTo>
                    <a:pt x="259" y="103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99"/>
                  </a:lnTo>
                  <a:lnTo>
                    <a:pt x="258" y="97"/>
                  </a:lnTo>
                  <a:lnTo>
                    <a:pt x="267" y="88"/>
                  </a:lnTo>
                  <a:lnTo>
                    <a:pt x="267" y="88"/>
                  </a:lnTo>
                  <a:lnTo>
                    <a:pt x="272" y="82"/>
                  </a:lnTo>
                  <a:lnTo>
                    <a:pt x="273" y="74"/>
                  </a:lnTo>
                  <a:lnTo>
                    <a:pt x="272" y="66"/>
                  </a:lnTo>
                  <a:lnTo>
                    <a:pt x="267" y="60"/>
                  </a:lnTo>
                  <a:lnTo>
                    <a:pt x="235" y="28"/>
                  </a:lnTo>
                  <a:lnTo>
                    <a:pt x="235" y="28"/>
                  </a:lnTo>
                  <a:lnTo>
                    <a:pt x="229" y="23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13" y="23"/>
                  </a:lnTo>
                  <a:lnTo>
                    <a:pt x="205" y="28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95" y="37"/>
                  </a:lnTo>
                  <a:lnTo>
                    <a:pt x="195" y="37"/>
                  </a:lnTo>
                  <a:lnTo>
                    <a:pt x="193" y="37"/>
                  </a:lnTo>
                  <a:lnTo>
                    <a:pt x="193" y="37"/>
                  </a:lnTo>
                  <a:lnTo>
                    <a:pt x="192" y="36"/>
                  </a:lnTo>
                  <a:lnTo>
                    <a:pt x="190" y="3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88" y="12"/>
                  </a:lnTo>
                  <a:lnTo>
                    <a:pt x="184" y="6"/>
                  </a:lnTo>
                  <a:lnTo>
                    <a:pt x="178" y="2"/>
                  </a:lnTo>
                  <a:lnTo>
                    <a:pt x="170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16" y="2"/>
                  </a:lnTo>
                  <a:lnTo>
                    <a:pt x="110" y="6"/>
                  </a:lnTo>
                  <a:lnTo>
                    <a:pt x="105" y="12"/>
                  </a:lnTo>
                  <a:lnTo>
                    <a:pt x="103" y="22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103" y="36"/>
                  </a:lnTo>
                  <a:lnTo>
                    <a:pt x="102" y="37"/>
                  </a:lnTo>
                  <a:lnTo>
                    <a:pt x="102" y="37"/>
                  </a:lnTo>
                  <a:lnTo>
                    <a:pt x="100" y="37"/>
                  </a:lnTo>
                  <a:lnTo>
                    <a:pt x="100" y="37"/>
                  </a:lnTo>
                  <a:lnTo>
                    <a:pt x="97" y="36"/>
                  </a:lnTo>
                  <a:lnTo>
                    <a:pt x="88" y="28"/>
                  </a:lnTo>
                  <a:lnTo>
                    <a:pt x="88" y="28"/>
                  </a:lnTo>
                  <a:lnTo>
                    <a:pt x="82" y="23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66" y="23"/>
                  </a:lnTo>
                  <a:lnTo>
                    <a:pt x="60" y="28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3" y="66"/>
                  </a:lnTo>
                  <a:lnTo>
                    <a:pt x="22" y="74"/>
                  </a:lnTo>
                  <a:lnTo>
                    <a:pt x="23" y="82"/>
                  </a:lnTo>
                  <a:lnTo>
                    <a:pt x="28" y="88"/>
                  </a:lnTo>
                  <a:lnTo>
                    <a:pt x="36" y="97"/>
                  </a:lnTo>
                  <a:lnTo>
                    <a:pt x="36" y="97"/>
                  </a:lnTo>
                  <a:lnTo>
                    <a:pt x="37" y="99"/>
                  </a:lnTo>
                  <a:lnTo>
                    <a:pt x="37" y="102"/>
                  </a:lnTo>
                  <a:lnTo>
                    <a:pt x="37" y="102"/>
                  </a:lnTo>
                  <a:lnTo>
                    <a:pt x="36" y="103"/>
                  </a:lnTo>
                  <a:lnTo>
                    <a:pt x="32" y="105"/>
                  </a:lnTo>
                  <a:lnTo>
                    <a:pt x="20" y="105"/>
                  </a:lnTo>
                  <a:lnTo>
                    <a:pt x="20" y="105"/>
                  </a:lnTo>
                  <a:lnTo>
                    <a:pt x="12" y="107"/>
                  </a:lnTo>
                  <a:lnTo>
                    <a:pt x="6" y="110"/>
                  </a:lnTo>
                  <a:lnTo>
                    <a:pt x="2" y="117"/>
                  </a:lnTo>
                  <a:lnTo>
                    <a:pt x="0" y="125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79"/>
                  </a:lnTo>
                  <a:lnTo>
                    <a:pt x="6" y="185"/>
                  </a:lnTo>
                  <a:lnTo>
                    <a:pt x="12" y="188"/>
                  </a:lnTo>
                  <a:lnTo>
                    <a:pt x="20" y="192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6" y="192"/>
                  </a:lnTo>
                  <a:lnTo>
                    <a:pt x="37" y="193"/>
                  </a:lnTo>
                  <a:lnTo>
                    <a:pt x="37" y="193"/>
                  </a:lnTo>
                  <a:lnTo>
                    <a:pt x="37" y="196"/>
                  </a:lnTo>
                  <a:lnTo>
                    <a:pt x="36" y="198"/>
                  </a:lnTo>
                  <a:lnTo>
                    <a:pt x="28" y="207"/>
                  </a:lnTo>
                  <a:lnTo>
                    <a:pt x="28" y="207"/>
                  </a:lnTo>
                  <a:lnTo>
                    <a:pt x="23" y="213"/>
                  </a:lnTo>
                  <a:lnTo>
                    <a:pt x="22" y="221"/>
                  </a:lnTo>
                  <a:lnTo>
                    <a:pt x="23" y="229"/>
                  </a:lnTo>
                  <a:lnTo>
                    <a:pt x="28" y="235"/>
                  </a:lnTo>
                  <a:lnTo>
                    <a:pt x="60" y="267"/>
                  </a:lnTo>
                  <a:lnTo>
                    <a:pt x="60" y="267"/>
                  </a:lnTo>
                  <a:lnTo>
                    <a:pt x="66" y="272"/>
                  </a:lnTo>
                  <a:lnTo>
                    <a:pt x="74" y="273"/>
                  </a:lnTo>
                  <a:lnTo>
                    <a:pt x="74" y="273"/>
                  </a:lnTo>
                  <a:lnTo>
                    <a:pt x="82" y="272"/>
                  </a:lnTo>
                  <a:lnTo>
                    <a:pt x="88" y="267"/>
                  </a:lnTo>
                  <a:lnTo>
                    <a:pt x="97" y="259"/>
                  </a:lnTo>
                  <a:lnTo>
                    <a:pt x="97" y="259"/>
                  </a:lnTo>
                  <a:lnTo>
                    <a:pt x="100" y="258"/>
                  </a:lnTo>
                  <a:lnTo>
                    <a:pt x="100" y="258"/>
                  </a:lnTo>
                  <a:lnTo>
                    <a:pt x="102" y="258"/>
                  </a:lnTo>
                  <a:lnTo>
                    <a:pt x="102" y="258"/>
                  </a:lnTo>
                  <a:lnTo>
                    <a:pt x="103" y="259"/>
                  </a:lnTo>
                  <a:lnTo>
                    <a:pt x="103" y="263"/>
                  </a:lnTo>
                  <a:lnTo>
                    <a:pt x="103" y="275"/>
                  </a:lnTo>
                  <a:lnTo>
                    <a:pt x="103" y="275"/>
                  </a:lnTo>
                  <a:lnTo>
                    <a:pt x="105" y="283"/>
                  </a:lnTo>
                  <a:lnTo>
                    <a:pt x="110" y="289"/>
                  </a:lnTo>
                  <a:lnTo>
                    <a:pt x="116" y="293"/>
                  </a:lnTo>
                  <a:lnTo>
                    <a:pt x="124" y="295"/>
                  </a:lnTo>
                  <a:lnTo>
                    <a:pt x="170" y="295"/>
                  </a:lnTo>
                  <a:lnTo>
                    <a:pt x="170" y="295"/>
                  </a:lnTo>
                  <a:lnTo>
                    <a:pt x="178" y="293"/>
                  </a:lnTo>
                  <a:lnTo>
                    <a:pt x="184" y="289"/>
                  </a:lnTo>
                  <a:lnTo>
                    <a:pt x="188" y="283"/>
                  </a:lnTo>
                  <a:lnTo>
                    <a:pt x="190" y="275"/>
                  </a:lnTo>
                  <a:lnTo>
                    <a:pt x="190" y="263"/>
                  </a:lnTo>
                  <a:lnTo>
                    <a:pt x="190" y="263"/>
                  </a:lnTo>
                  <a:lnTo>
                    <a:pt x="192" y="259"/>
                  </a:lnTo>
                  <a:lnTo>
                    <a:pt x="193" y="258"/>
                  </a:lnTo>
                  <a:lnTo>
                    <a:pt x="193" y="258"/>
                  </a:lnTo>
                  <a:lnTo>
                    <a:pt x="195" y="258"/>
                  </a:lnTo>
                  <a:lnTo>
                    <a:pt x="195" y="258"/>
                  </a:lnTo>
                  <a:lnTo>
                    <a:pt x="198" y="259"/>
                  </a:lnTo>
                  <a:lnTo>
                    <a:pt x="205" y="267"/>
                  </a:lnTo>
                  <a:lnTo>
                    <a:pt x="205" y="267"/>
                  </a:lnTo>
                  <a:lnTo>
                    <a:pt x="213" y="272"/>
                  </a:lnTo>
                  <a:lnTo>
                    <a:pt x="221" y="273"/>
                  </a:lnTo>
                  <a:lnTo>
                    <a:pt x="221" y="273"/>
                  </a:lnTo>
                  <a:lnTo>
                    <a:pt x="229" y="272"/>
                  </a:lnTo>
                  <a:lnTo>
                    <a:pt x="235" y="267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72" y="229"/>
                  </a:lnTo>
                  <a:lnTo>
                    <a:pt x="273" y="221"/>
                  </a:lnTo>
                  <a:lnTo>
                    <a:pt x="272" y="213"/>
                  </a:lnTo>
                  <a:lnTo>
                    <a:pt x="267" y="207"/>
                  </a:lnTo>
                  <a:lnTo>
                    <a:pt x="258" y="198"/>
                  </a:lnTo>
                  <a:lnTo>
                    <a:pt x="258" y="198"/>
                  </a:lnTo>
                  <a:lnTo>
                    <a:pt x="258" y="196"/>
                  </a:lnTo>
                  <a:lnTo>
                    <a:pt x="258" y="193"/>
                  </a:lnTo>
                  <a:lnTo>
                    <a:pt x="258" y="193"/>
                  </a:lnTo>
                  <a:lnTo>
                    <a:pt x="259" y="192"/>
                  </a:lnTo>
                  <a:lnTo>
                    <a:pt x="261" y="192"/>
                  </a:lnTo>
                  <a:lnTo>
                    <a:pt x="273" y="192"/>
                  </a:lnTo>
                  <a:lnTo>
                    <a:pt x="273" y="192"/>
                  </a:lnTo>
                  <a:lnTo>
                    <a:pt x="281" y="188"/>
                  </a:lnTo>
                  <a:lnTo>
                    <a:pt x="289" y="185"/>
                  </a:lnTo>
                  <a:lnTo>
                    <a:pt x="293" y="179"/>
                  </a:lnTo>
                  <a:lnTo>
                    <a:pt x="295" y="170"/>
                  </a:lnTo>
                  <a:lnTo>
                    <a:pt x="295" y="125"/>
                  </a:lnTo>
                  <a:lnTo>
                    <a:pt x="295" y="125"/>
                  </a:lnTo>
                  <a:lnTo>
                    <a:pt x="293" y="117"/>
                  </a:lnTo>
                  <a:lnTo>
                    <a:pt x="289" y="110"/>
                  </a:lnTo>
                  <a:lnTo>
                    <a:pt x="281" y="107"/>
                  </a:lnTo>
                  <a:lnTo>
                    <a:pt x="273" y="105"/>
                  </a:lnTo>
                  <a:lnTo>
                    <a:pt x="273" y="105"/>
                  </a:lnTo>
                  <a:close/>
                  <a:moveTo>
                    <a:pt x="275" y="170"/>
                  </a:moveTo>
                  <a:lnTo>
                    <a:pt x="261" y="170"/>
                  </a:lnTo>
                  <a:lnTo>
                    <a:pt x="261" y="170"/>
                  </a:lnTo>
                  <a:lnTo>
                    <a:pt x="255" y="171"/>
                  </a:lnTo>
                  <a:lnTo>
                    <a:pt x="249" y="175"/>
                  </a:lnTo>
                  <a:lnTo>
                    <a:pt x="242" y="179"/>
                  </a:lnTo>
                  <a:lnTo>
                    <a:pt x="239" y="185"/>
                  </a:lnTo>
                  <a:lnTo>
                    <a:pt x="239" y="185"/>
                  </a:lnTo>
                  <a:lnTo>
                    <a:pt x="238" y="193"/>
                  </a:lnTo>
                  <a:lnTo>
                    <a:pt x="238" y="199"/>
                  </a:lnTo>
                  <a:lnTo>
                    <a:pt x="239" y="207"/>
                  </a:lnTo>
                  <a:lnTo>
                    <a:pt x="244" y="212"/>
                  </a:lnTo>
                  <a:lnTo>
                    <a:pt x="253" y="221"/>
                  </a:lnTo>
                  <a:lnTo>
                    <a:pt x="221" y="253"/>
                  </a:lnTo>
                  <a:lnTo>
                    <a:pt x="212" y="244"/>
                  </a:lnTo>
                  <a:lnTo>
                    <a:pt x="212" y="244"/>
                  </a:lnTo>
                  <a:lnTo>
                    <a:pt x="209" y="242"/>
                  </a:lnTo>
                  <a:lnTo>
                    <a:pt x="204" y="239"/>
                  </a:lnTo>
                  <a:lnTo>
                    <a:pt x="199" y="238"/>
                  </a:lnTo>
                  <a:lnTo>
                    <a:pt x="195" y="238"/>
                  </a:lnTo>
                  <a:lnTo>
                    <a:pt x="195" y="238"/>
                  </a:lnTo>
                  <a:lnTo>
                    <a:pt x="190" y="238"/>
                  </a:lnTo>
                  <a:lnTo>
                    <a:pt x="185" y="239"/>
                  </a:lnTo>
                  <a:lnTo>
                    <a:pt x="185" y="239"/>
                  </a:lnTo>
                  <a:lnTo>
                    <a:pt x="179" y="242"/>
                  </a:lnTo>
                  <a:lnTo>
                    <a:pt x="175" y="249"/>
                  </a:lnTo>
                  <a:lnTo>
                    <a:pt x="171" y="255"/>
                  </a:lnTo>
                  <a:lnTo>
                    <a:pt x="170" y="263"/>
                  </a:lnTo>
                  <a:lnTo>
                    <a:pt x="170" y="275"/>
                  </a:lnTo>
                  <a:lnTo>
                    <a:pt x="124" y="275"/>
                  </a:lnTo>
                  <a:lnTo>
                    <a:pt x="124" y="263"/>
                  </a:lnTo>
                  <a:lnTo>
                    <a:pt x="124" y="263"/>
                  </a:lnTo>
                  <a:lnTo>
                    <a:pt x="124" y="255"/>
                  </a:lnTo>
                  <a:lnTo>
                    <a:pt x="120" y="249"/>
                  </a:lnTo>
                  <a:lnTo>
                    <a:pt x="116" y="242"/>
                  </a:lnTo>
                  <a:lnTo>
                    <a:pt x="110" y="239"/>
                  </a:lnTo>
                  <a:lnTo>
                    <a:pt x="110" y="239"/>
                  </a:lnTo>
                  <a:lnTo>
                    <a:pt x="105" y="238"/>
                  </a:lnTo>
                  <a:lnTo>
                    <a:pt x="100" y="238"/>
                  </a:lnTo>
                  <a:lnTo>
                    <a:pt x="100" y="238"/>
                  </a:lnTo>
                  <a:lnTo>
                    <a:pt x="96" y="238"/>
                  </a:lnTo>
                  <a:lnTo>
                    <a:pt x="91" y="239"/>
                  </a:lnTo>
                  <a:lnTo>
                    <a:pt x="86" y="242"/>
                  </a:lnTo>
                  <a:lnTo>
                    <a:pt x="83" y="244"/>
                  </a:lnTo>
                  <a:lnTo>
                    <a:pt x="74" y="253"/>
                  </a:lnTo>
                  <a:lnTo>
                    <a:pt x="42" y="221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54" y="207"/>
                  </a:lnTo>
                  <a:lnTo>
                    <a:pt x="57" y="199"/>
                  </a:lnTo>
                  <a:lnTo>
                    <a:pt x="57" y="193"/>
                  </a:lnTo>
                  <a:lnTo>
                    <a:pt x="56" y="185"/>
                  </a:lnTo>
                  <a:lnTo>
                    <a:pt x="56" y="185"/>
                  </a:lnTo>
                  <a:lnTo>
                    <a:pt x="51" y="179"/>
                  </a:lnTo>
                  <a:lnTo>
                    <a:pt x="46" y="175"/>
                  </a:lnTo>
                  <a:lnTo>
                    <a:pt x="40" y="171"/>
                  </a:lnTo>
                  <a:lnTo>
                    <a:pt x="32" y="170"/>
                  </a:lnTo>
                  <a:lnTo>
                    <a:pt x="20" y="170"/>
                  </a:lnTo>
                  <a:lnTo>
                    <a:pt x="20" y="125"/>
                  </a:lnTo>
                  <a:lnTo>
                    <a:pt x="32" y="125"/>
                  </a:lnTo>
                  <a:lnTo>
                    <a:pt x="32" y="125"/>
                  </a:lnTo>
                  <a:lnTo>
                    <a:pt x="40" y="124"/>
                  </a:lnTo>
                  <a:lnTo>
                    <a:pt x="46" y="120"/>
                  </a:lnTo>
                  <a:lnTo>
                    <a:pt x="51" y="116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57" y="102"/>
                  </a:lnTo>
                  <a:lnTo>
                    <a:pt x="57" y="96"/>
                  </a:lnTo>
                  <a:lnTo>
                    <a:pt x="54" y="88"/>
                  </a:lnTo>
                  <a:lnTo>
                    <a:pt x="49" y="83"/>
                  </a:lnTo>
                  <a:lnTo>
                    <a:pt x="42" y="74"/>
                  </a:lnTo>
                  <a:lnTo>
                    <a:pt x="74" y="42"/>
                  </a:lnTo>
                  <a:lnTo>
                    <a:pt x="83" y="51"/>
                  </a:lnTo>
                  <a:lnTo>
                    <a:pt x="83" y="51"/>
                  </a:lnTo>
                  <a:lnTo>
                    <a:pt x="86" y="54"/>
                  </a:lnTo>
                  <a:lnTo>
                    <a:pt x="91" y="56"/>
                  </a:lnTo>
                  <a:lnTo>
                    <a:pt x="96" y="57"/>
                  </a:lnTo>
                  <a:lnTo>
                    <a:pt x="100" y="57"/>
                  </a:lnTo>
                  <a:lnTo>
                    <a:pt x="100" y="57"/>
                  </a:lnTo>
                  <a:lnTo>
                    <a:pt x="105" y="57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116" y="53"/>
                  </a:lnTo>
                  <a:lnTo>
                    <a:pt x="120" y="46"/>
                  </a:lnTo>
                  <a:lnTo>
                    <a:pt x="124" y="40"/>
                  </a:lnTo>
                  <a:lnTo>
                    <a:pt x="124" y="32"/>
                  </a:lnTo>
                  <a:lnTo>
                    <a:pt x="124" y="20"/>
                  </a:lnTo>
                  <a:lnTo>
                    <a:pt x="170" y="20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71" y="40"/>
                  </a:lnTo>
                  <a:lnTo>
                    <a:pt x="175" y="46"/>
                  </a:lnTo>
                  <a:lnTo>
                    <a:pt x="179" y="53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90" y="57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9" y="57"/>
                  </a:lnTo>
                  <a:lnTo>
                    <a:pt x="204" y="56"/>
                  </a:lnTo>
                  <a:lnTo>
                    <a:pt x="209" y="54"/>
                  </a:lnTo>
                  <a:lnTo>
                    <a:pt x="212" y="51"/>
                  </a:lnTo>
                  <a:lnTo>
                    <a:pt x="221" y="42"/>
                  </a:lnTo>
                  <a:lnTo>
                    <a:pt x="253" y="74"/>
                  </a:lnTo>
                  <a:lnTo>
                    <a:pt x="244" y="83"/>
                  </a:lnTo>
                  <a:lnTo>
                    <a:pt x="244" y="83"/>
                  </a:lnTo>
                  <a:lnTo>
                    <a:pt x="239" y="88"/>
                  </a:lnTo>
                  <a:lnTo>
                    <a:pt x="238" y="96"/>
                  </a:lnTo>
                  <a:lnTo>
                    <a:pt x="238" y="102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42" y="116"/>
                  </a:lnTo>
                  <a:lnTo>
                    <a:pt x="249" y="120"/>
                  </a:lnTo>
                  <a:lnTo>
                    <a:pt x="255" y="124"/>
                  </a:lnTo>
                  <a:lnTo>
                    <a:pt x="261" y="125"/>
                  </a:lnTo>
                  <a:lnTo>
                    <a:pt x="275" y="125"/>
                  </a:lnTo>
                  <a:lnTo>
                    <a:pt x="275" y="170"/>
                  </a:lnTo>
                  <a:close/>
                </a:path>
              </a:pathLst>
            </a:custGeom>
            <a:solidFill>
              <a:srgbClr val="47D8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9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Experiencias de usuario</a:t>
            </a:r>
            <a:endParaRPr lang="es-ES" dirty="0"/>
          </a:p>
        </p:txBody>
      </p:sp>
      <p:sp>
        <p:nvSpPr>
          <p:cNvPr id="27" name="TextBox 204"/>
          <p:cNvSpPr txBox="1"/>
          <p:nvPr/>
        </p:nvSpPr>
        <p:spPr>
          <a:xfrm>
            <a:off x="572810" y="1354300"/>
            <a:ext cx="352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4200"/>
            <a:r>
              <a:rPr lang="en-US" b="1" kern="0" dirty="0" smtClean="0">
                <a:solidFill>
                  <a:sysClr val="windowText" lastClr="000000"/>
                </a:solidFill>
                <a:latin typeface="Segoe UI Light"/>
                <a:cs typeface="Segoe UI" panose="020B0502040204020203" pitchFamily="34" charset="0"/>
                <a:sym typeface="Helvetica Light"/>
              </a:rPr>
              <a:t>CONVERSACIONES DE OUTLOOK	</a:t>
            </a:r>
            <a:endParaRPr lang="en-US" b="1" kern="0" dirty="0">
              <a:solidFill>
                <a:sysClr val="windowText" lastClr="000000"/>
              </a:solidFill>
              <a:latin typeface="Segoe UI Light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28" name="TextBox 205"/>
          <p:cNvSpPr txBox="1"/>
          <p:nvPr/>
        </p:nvSpPr>
        <p:spPr>
          <a:xfrm>
            <a:off x="4703705" y="1351472"/>
            <a:ext cx="315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 sz="1800" kern="0" dirty="0" smtClean="0">
                <a:solidFill>
                  <a:sysClr val="windowText" lastClr="000000"/>
                </a:solidFill>
                <a:latin typeface="Segoe UI Light"/>
                <a:sym typeface="Helvetica Light"/>
              </a:rPr>
              <a:t>ARCHIVOS</a:t>
            </a:r>
            <a:endParaRPr lang="en-US" sz="1800" kern="0" dirty="0">
              <a:solidFill>
                <a:sysClr val="windowText" lastClr="000000"/>
              </a:solidFill>
              <a:latin typeface="Segoe UI Light"/>
              <a:sym typeface="Helvetica Light"/>
            </a:endParaRPr>
          </a:p>
        </p:txBody>
      </p:sp>
      <p:sp>
        <p:nvSpPr>
          <p:cNvPr id="29" name="TextBox 206"/>
          <p:cNvSpPr txBox="1"/>
          <p:nvPr/>
        </p:nvSpPr>
        <p:spPr>
          <a:xfrm>
            <a:off x="720410" y="4056434"/>
            <a:ext cx="323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 sz="1800" kern="0" dirty="0" smtClean="0">
                <a:solidFill>
                  <a:sysClr val="windowText" lastClr="000000"/>
                </a:solidFill>
                <a:latin typeface="Segoe UI Light"/>
                <a:sym typeface="Helvetica Light"/>
              </a:rPr>
              <a:t>CALENDARIO</a:t>
            </a:r>
            <a:endParaRPr lang="en-US" sz="1800" kern="0" dirty="0">
              <a:solidFill>
                <a:sysClr val="windowText" lastClr="000000"/>
              </a:solidFill>
              <a:latin typeface="Segoe UI Light"/>
              <a:sym typeface="Helvetica Light"/>
            </a:endParaRPr>
          </a:p>
        </p:txBody>
      </p:sp>
      <p:sp>
        <p:nvSpPr>
          <p:cNvPr id="30" name="TextBox 207"/>
          <p:cNvSpPr txBox="1"/>
          <p:nvPr/>
        </p:nvSpPr>
        <p:spPr>
          <a:xfrm>
            <a:off x="4763640" y="4054134"/>
            <a:ext cx="3150461" cy="37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 sz="1800" kern="0" dirty="0" smtClean="0">
                <a:solidFill>
                  <a:sysClr val="windowText" lastClr="000000"/>
                </a:solidFill>
                <a:latin typeface="Segoe UI Light"/>
                <a:sym typeface="Helvetica Light"/>
              </a:rPr>
              <a:t>PERSONAS</a:t>
            </a:r>
            <a:endParaRPr lang="en-US" sz="1800" kern="0" dirty="0">
              <a:solidFill>
                <a:sysClr val="windowText" lastClr="000000"/>
              </a:solidFill>
              <a:latin typeface="Segoe UI Light"/>
              <a:sym typeface="Helvetica Light"/>
            </a:endParaRPr>
          </a:p>
        </p:txBody>
      </p:sp>
      <p:grpSp>
        <p:nvGrpSpPr>
          <p:cNvPr id="31" name="Group 1"/>
          <p:cNvGrpSpPr/>
          <p:nvPr/>
        </p:nvGrpSpPr>
        <p:grpSpPr>
          <a:xfrm>
            <a:off x="572810" y="1708954"/>
            <a:ext cx="3527621" cy="2253272"/>
            <a:chOff x="198437" y="1877436"/>
            <a:chExt cx="3527621" cy="2253272"/>
          </a:xfrm>
        </p:grpSpPr>
        <p:grpSp>
          <p:nvGrpSpPr>
            <p:cNvPr id="32" name="Group 16"/>
            <p:cNvGrpSpPr/>
            <p:nvPr/>
          </p:nvGrpSpPr>
          <p:grpSpPr>
            <a:xfrm>
              <a:off x="198437" y="1877436"/>
              <a:ext cx="3527621" cy="2253272"/>
              <a:chOff x="3271201" y="702413"/>
              <a:chExt cx="8793799" cy="5617048"/>
            </a:xfrm>
          </p:grpSpPr>
          <p:sp>
            <p:nvSpPr>
              <p:cNvPr id="34" name="Freeform 41"/>
              <p:cNvSpPr>
                <a:spLocks noChangeAspect="1"/>
              </p:cNvSpPr>
              <p:nvPr/>
            </p:nvSpPr>
            <p:spPr>
              <a:xfrm>
                <a:off x="3271201" y="702413"/>
                <a:ext cx="8793799" cy="5617048"/>
              </a:xfrm>
              <a:custGeom>
                <a:avLst/>
                <a:gdLst>
                  <a:gd name="connsiteX0" fmla="*/ 683507 w 10470378"/>
                  <a:gd name="connsiteY0" fmla="*/ 783663 h 6687966"/>
                  <a:gd name="connsiteX1" fmla="*/ 683507 w 10470378"/>
                  <a:gd name="connsiteY1" fmla="*/ 5904303 h 6687966"/>
                  <a:gd name="connsiteX2" fmla="*/ 9786871 w 10470378"/>
                  <a:gd name="connsiteY2" fmla="*/ 5904303 h 6687966"/>
                  <a:gd name="connsiteX3" fmla="*/ 9786871 w 10470378"/>
                  <a:gd name="connsiteY3" fmla="*/ 783663 h 6687966"/>
                  <a:gd name="connsiteX4" fmla="*/ 228599 w 10470378"/>
                  <a:gd name="connsiteY4" fmla="*/ 0 h 6687966"/>
                  <a:gd name="connsiteX5" fmla="*/ 10241778 w 10470378"/>
                  <a:gd name="connsiteY5" fmla="*/ 0 h 6687966"/>
                  <a:gd name="connsiteX6" fmla="*/ 10470378 w 10470378"/>
                  <a:gd name="connsiteY6" fmla="*/ 228600 h 6687966"/>
                  <a:gd name="connsiteX7" fmla="*/ 10470378 w 10470378"/>
                  <a:gd name="connsiteY7" fmla="*/ 6459366 h 6687966"/>
                  <a:gd name="connsiteX8" fmla="*/ 10241778 w 10470378"/>
                  <a:gd name="connsiteY8" fmla="*/ 6687966 h 6687966"/>
                  <a:gd name="connsiteX9" fmla="*/ 0 w 10470378"/>
                  <a:gd name="connsiteY9" fmla="*/ 6687966 h 6687966"/>
                  <a:gd name="connsiteX10" fmla="*/ 0 w 10470378"/>
                  <a:gd name="connsiteY10" fmla="*/ 6687965 h 6687966"/>
                  <a:gd name="connsiteX11" fmla="*/ 228599 w 10470378"/>
                  <a:gd name="connsiteY11" fmla="*/ 6687965 h 6687966"/>
                  <a:gd name="connsiteX12" fmla="*/ 17964 w 10470378"/>
                  <a:gd name="connsiteY12" fmla="*/ 6548347 h 6687966"/>
                  <a:gd name="connsiteX13" fmla="*/ 0 w 10470378"/>
                  <a:gd name="connsiteY13" fmla="*/ 6459367 h 6687966"/>
                  <a:gd name="connsiteX14" fmla="*/ 0 w 10470378"/>
                  <a:gd name="connsiteY14" fmla="*/ 228599 h 6687966"/>
                  <a:gd name="connsiteX15" fmla="*/ 17964 w 10470378"/>
                  <a:gd name="connsiteY15" fmla="*/ 139619 h 6687966"/>
                  <a:gd name="connsiteX16" fmla="*/ 182529 w 10470378"/>
                  <a:gd name="connsiteY16" fmla="*/ 4645 h 66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70378" h="6687966">
                    <a:moveTo>
                      <a:pt x="683507" y="783663"/>
                    </a:moveTo>
                    <a:lnTo>
                      <a:pt x="683507" y="5904303"/>
                    </a:lnTo>
                    <a:lnTo>
                      <a:pt x="9786871" y="5904303"/>
                    </a:lnTo>
                    <a:lnTo>
                      <a:pt x="9786871" y="783663"/>
                    </a:lnTo>
                    <a:close/>
                    <a:moveTo>
                      <a:pt x="228599" y="0"/>
                    </a:moveTo>
                    <a:lnTo>
                      <a:pt x="10241778" y="0"/>
                    </a:lnTo>
                    <a:cubicBezTo>
                      <a:pt x="10368030" y="0"/>
                      <a:pt x="10470378" y="102348"/>
                      <a:pt x="10470378" y="228600"/>
                    </a:cubicBezTo>
                    <a:lnTo>
                      <a:pt x="10470378" y="6459366"/>
                    </a:lnTo>
                    <a:cubicBezTo>
                      <a:pt x="10470378" y="6585618"/>
                      <a:pt x="10368030" y="6687966"/>
                      <a:pt x="10241778" y="6687966"/>
                    </a:cubicBezTo>
                    <a:lnTo>
                      <a:pt x="0" y="6687966"/>
                    </a:lnTo>
                    <a:lnTo>
                      <a:pt x="0" y="6687965"/>
                    </a:lnTo>
                    <a:lnTo>
                      <a:pt x="228599" y="6687965"/>
                    </a:lnTo>
                    <a:cubicBezTo>
                      <a:pt x="133910" y="6687965"/>
                      <a:pt x="52667" y="6630394"/>
                      <a:pt x="17964" y="6548347"/>
                    </a:cubicBezTo>
                    <a:lnTo>
                      <a:pt x="0" y="6459367"/>
                    </a:lnTo>
                    <a:lnTo>
                      <a:pt x="0" y="228599"/>
                    </a:lnTo>
                    <a:lnTo>
                      <a:pt x="17964" y="139619"/>
                    </a:lnTo>
                    <a:cubicBezTo>
                      <a:pt x="46884" y="71246"/>
                      <a:pt x="108122" y="19871"/>
                      <a:pt x="182529" y="4645"/>
                    </a:cubicBezTo>
                    <a:close/>
                  </a:path>
                </a:pathLst>
              </a:custGeom>
              <a:solidFill>
                <a:sysClr val="windowText" lastClr="000000">
                  <a:lumMod val="95000"/>
                  <a:lumOff val="5000"/>
                </a:sysClr>
              </a:solidFill>
              <a:ln w="12700" cap="flat" cmpd="sng" algn="ctr">
                <a:solidFill>
                  <a:srgbClr val="5050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/>
                  <a:sym typeface="Helvetica Light"/>
                </a:endParaRPr>
              </a:p>
            </p:txBody>
          </p:sp>
          <p:grpSp>
            <p:nvGrpSpPr>
              <p:cNvPr id="35" name="Group 42"/>
              <p:cNvGrpSpPr/>
              <p:nvPr/>
            </p:nvGrpSpPr>
            <p:grpSpPr>
              <a:xfrm>
                <a:off x="7612802" y="932711"/>
                <a:ext cx="288687" cy="110598"/>
                <a:chOff x="5675669" y="327104"/>
                <a:chExt cx="343727" cy="131684"/>
              </a:xfrm>
              <a:solidFill>
                <a:sysClr val="windowText" lastClr="000000">
                  <a:lumMod val="65000"/>
                  <a:lumOff val="35000"/>
                </a:sysClr>
              </a:solidFill>
            </p:grpSpPr>
            <p:sp>
              <p:nvSpPr>
                <p:cNvPr id="41" name="Oval 48"/>
                <p:cNvSpPr/>
                <p:nvPr/>
              </p:nvSpPr>
              <p:spPr>
                <a:xfrm>
                  <a:off x="5675669" y="327104"/>
                  <a:ext cx="131684" cy="131684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5050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Light"/>
                    <a:sym typeface="Helvetica Light"/>
                  </a:endParaRPr>
                </a:p>
              </p:txBody>
            </p:sp>
            <p:sp>
              <p:nvSpPr>
                <p:cNvPr id="42" name="Oval 49"/>
                <p:cNvSpPr/>
                <p:nvPr/>
              </p:nvSpPr>
              <p:spPr>
                <a:xfrm>
                  <a:off x="5973677" y="370087"/>
                  <a:ext cx="45719" cy="45719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5050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Light"/>
                    <a:sym typeface="Helvetica Light"/>
                  </a:endParaRPr>
                </a:p>
              </p:txBody>
            </p:sp>
          </p:grpSp>
          <p:grpSp>
            <p:nvGrpSpPr>
              <p:cNvPr id="36" name="Group 43"/>
              <p:cNvGrpSpPr/>
              <p:nvPr/>
            </p:nvGrpSpPr>
            <p:grpSpPr>
              <a:xfrm>
                <a:off x="7551103" y="5837854"/>
                <a:ext cx="233995" cy="234663"/>
                <a:chOff x="8212007" y="5789129"/>
                <a:chExt cx="449392" cy="450674"/>
              </a:xfrm>
              <a:solidFill>
                <a:srgbClr val="E7E6E6"/>
              </a:solidFill>
            </p:grpSpPr>
            <p:sp>
              <p:nvSpPr>
                <p:cNvPr id="37" name="Freeform 44"/>
                <p:cNvSpPr/>
                <p:nvPr/>
              </p:nvSpPr>
              <p:spPr>
                <a:xfrm>
                  <a:off x="8418957" y="5789129"/>
                  <a:ext cx="242442" cy="211621"/>
                </a:xfrm>
                <a:custGeom>
                  <a:avLst/>
                  <a:gdLst>
                    <a:gd name="connsiteX0" fmla="*/ 242442 w 242442"/>
                    <a:gd name="connsiteY0" fmla="*/ 0 h 211621"/>
                    <a:gd name="connsiteX1" fmla="*/ 242442 w 242442"/>
                    <a:gd name="connsiteY1" fmla="*/ 211621 h 211621"/>
                    <a:gd name="connsiteX2" fmla="*/ 0 w 242442"/>
                    <a:gd name="connsiteY2" fmla="*/ 211621 h 211621"/>
                    <a:gd name="connsiteX3" fmla="*/ 0 w 242442"/>
                    <a:gd name="connsiteY3" fmla="*/ 33441 h 211621"/>
                    <a:gd name="connsiteX4" fmla="*/ 242442 w 242442"/>
                    <a:gd name="connsiteY4" fmla="*/ 0 h 21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442" h="211621">
                      <a:moveTo>
                        <a:pt x="242442" y="0"/>
                      </a:moveTo>
                      <a:lnTo>
                        <a:pt x="242442" y="211621"/>
                      </a:lnTo>
                      <a:lnTo>
                        <a:pt x="0" y="211621"/>
                      </a:lnTo>
                      <a:lnTo>
                        <a:pt x="0" y="33441"/>
                      </a:lnTo>
                      <a:lnTo>
                        <a:pt x="242442" y="0"/>
                      </a:lnTo>
                      <a:close/>
                    </a:path>
                  </a:pathLst>
                </a:custGeom>
                <a:solidFill>
                  <a:srgbClr val="7F7E81"/>
                </a:solidFill>
                <a:ln w="12700" cap="flat" cmpd="sng" algn="ctr">
                  <a:solidFill>
                    <a:srgbClr val="5050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Light"/>
                    <a:sym typeface="Helvetica Light"/>
                  </a:endParaRPr>
                </a:p>
              </p:txBody>
            </p:sp>
            <p:sp>
              <p:nvSpPr>
                <p:cNvPr id="38" name="Freeform 45"/>
                <p:cNvSpPr/>
                <p:nvPr/>
              </p:nvSpPr>
              <p:spPr>
                <a:xfrm>
                  <a:off x="8214067" y="5826353"/>
                  <a:ext cx="177458" cy="174396"/>
                </a:xfrm>
                <a:custGeom>
                  <a:avLst/>
                  <a:gdLst>
                    <a:gd name="connsiteX0" fmla="*/ 177458 w 177458"/>
                    <a:gd name="connsiteY0" fmla="*/ 0 h 174396"/>
                    <a:gd name="connsiteX1" fmla="*/ 177458 w 177458"/>
                    <a:gd name="connsiteY1" fmla="*/ 174396 h 174396"/>
                    <a:gd name="connsiteX2" fmla="*/ 0 w 177458"/>
                    <a:gd name="connsiteY2" fmla="*/ 174396 h 174396"/>
                    <a:gd name="connsiteX3" fmla="*/ 1780 w 177458"/>
                    <a:gd name="connsiteY3" fmla="*/ 24231 h 174396"/>
                    <a:gd name="connsiteX4" fmla="*/ 177458 w 177458"/>
                    <a:gd name="connsiteY4" fmla="*/ 0 h 174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458" h="174396">
                      <a:moveTo>
                        <a:pt x="177458" y="0"/>
                      </a:moveTo>
                      <a:lnTo>
                        <a:pt x="177458" y="174396"/>
                      </a:lnTo>
                      <a:lnTo>
                        <a:pt x="0" y="174396"/>
                      </a:lnTo>
                      <a:lnTo>
                        <a:pt x="1780" y="24231"/>
                      </a:lnTo>
                      <a:lnTo>
                        <a:pt x="177458" y="0"/>
                      </a:lnTo>
                      <a:close/>
                    </a:path>
                  </a:pathLst>
                </a:custGeom>
                <a:solidFill>
                  <a:srgbClr val="7F7E81"/>
                </a:solidFill>
                <a:ln w="12700" cap="flat" cmpd="sng" algn="ctr">
                  <a:solidFill>
                    <a:srgbClr val="5050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Light"/>
                    <a:sym typeface="Helvetica Light"/>
                  </a:endParaRPr>
                </a:p>
              </p:txBody>
            </p:sp>
            <p:sp>
              <p:nvSpPr>
                <p:cNvPr id="39" name="Freeform 46"/>
                <p:cNvSpPr/>
                <p:nvPr/>
              </p:nvSpPr>
              <p:spPr>
                <a:xfrm>
                  <a:off x="8212007" y="6028182"/>
                  <a:ext cx="179519" cy="172409"/>
                </a:xfrm>
                <a:custGeom>
                  <a:avLst/>
                  <a:gdLst>
                    <a:gd name="connsiteX0" fmla="*/ 1735 w 179519"/>
                    <a:gd name="connsiteY0" fmla="*/ 0 h 172409"/>
                    <a:gd name="connsiteX1" fmla="*/ 179519 w 179519"/>
                    <a:gd name="connsiteY1" fmla="*/ 0 h 172409"/>
                    <a:gd name="connsiteX2" fmla="*/ 179519 w 179519"/>
                    <a:gd name="connsiteY2" fmla="*/ 172409 h 172409"/>
                    <a:gd name="connsiteX3" fmla="*/ 0 w 179519"/>
                    <a:gd name="connsiteY3" fmla="*/ 146325 h 172409"/>
                    <a:gd name="connsiteX4" fmla="*/ 1735 w 179519"/>
                    <a:gd name="connsiteY4" fmla="*/ 0 h 172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519" h="172409">
                      <a:moveTo>
                        <a:pt x="1735" y="0"/>
                      </a:moveTo>
                      <a:lnTo>
                        <a:pt x="179519" y="0"/>
                      </a:lnTo>
                      <a:lnTo>
                        <a:pt x="179519" y="172409"/>
                      </a:lnTo>
                      <a:lnTo>
                        <a:pt x="0" y="146325"/>
                      </a:lnTo>
                      <a:lnTo>
                        <a:pt x="1735" y="0"/>
                      </a:lnTo>
                      <a:close/>
                    </a:path>
                  </a:pathLst>
                </a:custGeom>
                <a:solidFill>
                  <a:srgbClr val="7F7E81"/>
                </a:solidFill>
                <a:ln w="12700" cap="flat" cmpd="sng" algn="ctr">
                  <a:solidFill>
                    <a:srgbClr val="5050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Light"/>
                    <a:sym typeface="Helvetica Light"/>
                  </a:endParaRPr>
                </a:p>
              </p:txBody>
            </p:sp>
            <p:sp>
              <p:nvSpPr>
                <p:cNvPr id="40" name="Freeform 47"/>
                <p:cNvSpPr/>
                <p:nvPr/>
              </p:nvSpPr>
              <p:spPr>
                <a:xfrm>
                  <a:off x="8418957" y="6028182"/>
                  <a:ext cx="242442" cy="211621"/>
                </a:xfrm>
                <a:custGeom>
                  <a:avLst/>
                  <a:gdLst>
                    <a:gd name="connsiteX0" fmla="*/ 0 w 242442"/>
                    <a:gd name="connsiteY0" fmla="*/ 0 h 211621"/>
                    <a:gd name="connsiteX1" fmla="*/ 242442 w 242442"/>
                    <a:gd name="connsiteY1" fmla="*/ 0 h 211621"/>
                    <a:gd name="connsiteX2" fmla="*/ 242442 w 242442"/>
                    <a:gd name="connsiteY2" fmla="*/ 211621 h 211621"/>
                    <a:gd name="connsiteX3" fmla="*/ 0 w 242442"/>
                    <a:gd name="connsiteY3" fmla="*/ 176395 h 211621"/>
                    <a:gd name="connsiteX4" fmla="*/ 0 w 242442"/>
                    <a:gd name="connsiteY4" fmla="*/ 0 h 21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442" h="211621">
                      <a:moveTo>
                        <a:pt x="0" y="0"/>
                      </a:moveTo>
                      <a:lnTo>
                        <a:pt x="242442" y="0"/>
                      </a:lnTo>
                      <a:lnTo>
                        <a:pt x="242442" y="211621"/>
                      </a:lnTo>
                      <a:lnTo>
                        <a:pt x="0" y="1763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F7E81"/>
                </a:solidFill>
                <a:ln w="12700" cap="flat" cmpd="sng" algn="ctr">
                  <a:solidFill>
                    <a:srgbClr val="50505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1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Light"/>
                    <a:sym typeface="Helvetica Light"/>
                  </a:endParaRPr>
                </a:p>
              </p:txBody>
            </p:sp>
          </p:grpSp>
        </p:grpSp>
        <p:pic>
          <p:nvPicPr>
            <p:cNvPr id="33" name="Picture 20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024" y="2007480"/>
              <a:ext cx="3133608" cy="1887678"/>
            </a:xfrm>
            <a:prstGeom prst="rect">
              <a:avLst/>
            </a:prstGeom>
            <a:ln>
              <a:solidFill>
                <a:srgbClr val="505050"/>
              </a:solidFill>
            </a:ln>
          </p:spPr>
        </p:pic>
      </p:grpSp>
      <p:pic>
        <p:nvPicPr>
          <p:cNvPr id="43" name="Picture 2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05" y="1911540"/>
            <a:ext cx="3154284" cy="1846324"/>
          </a:xfrm>
          <a:prstGeom prst="rect">
            <a:avLst/>
          </a:prstGeom>
          <a:ln>
            <a:solidFill>
              <a:srgbClr val="505050"/>
            </a:solidFill>
          </a:ln>
        </p:spPr>
      </p:pic>
      <p:pic>
        <p:nvPicPr>
          <p:cNvPr id="44" name="Picture 2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0" y="4427757"/>
            <a:ext cx="3232419" cy="1841138"/>
          </a:xfrm>
          <a:prstGeom prst="rect">
            <a:avLst/>
          </a:prstGeom>
          <a:ln>
            <a:solidFill>
              <a:srgbClr val="505050"/>
            </a:solidFill>
          </a:ln>
        </p:spPr>
      </p:pic>
      <p:pic>
        <p:nvPicPr>
          <p:cNvPr id="45" name="Picture 2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05" y="4457126"/>
            <a:ext cx="3210397" cy="1782399"/>
          </a:xfrm>
          <a:prstGeom prst="rect">
            <a:avLst/>
          </a:prstGeom>
          <a:ln>
            <a:solidFill>
              <a:srgbClr val="505050"/>
            </a:solidFill>
          </a:ln>
        </p:spPr>
      </p:pic>
      <p:pic>
        <p:nvPicPr>
          <p:cNvPr id="46" name="Picture 2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33" y="1809395"/>
            <a:ext cx="3111874" cy="1895890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47" name="TextBox 234"/>
          <p:cNvSpPr txBox="1"/>
          <p:nvPr/>
        </p:nvSpPr>
        <p:spPr>
          <a:xfrm>
            <a:off x="8540590" y="4031803"/>
            <a:ext cx="311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 sz="1800" kern="0" dirty="0">
                <a:solidFill>
                  <a:sysClr val="windowText" lastClr="000000"/>
                </a:solidFill>
                <a:latin typeface="Segoe UI Light"/>
                <a:sym typeface="Helvetica Light"/>
              </a:rPr>
              <a:t>SKYPE</a:t>
            </a:r>
          </a:p>
        </p:txBody>
      </p:sp>
      <p:pic>
        <p:nvPicPr>
          <p:cNvPr id="48" name="Picture 2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20" y="4389443"/>
            <a:ext cx="3089900" cy="1917763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49" name="TextBox 236"/>
          <p:cNvSpPr txBox="1"/>
          <p:nvPr/>
        </p:nvSpPr>
        <p:spPr>
          <a:xfrm>
            <a:off x="8436515" y="1349724"/>
            <a:ext cx="326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 sz="1800" kern="0" dirty="0" smtClean="0">
                <a:solidFill>
                  <a:sysClr val="windowText" lastClr="000000"/>
                </a:solidFill>
                <a:latin typeface="Segoe UI Light"/>
                <a:sym typeface="Helvetica Light"/>
              </a:rPr>
              <a:t>BLOC DE NOTAS (OneNote)</a:t>
            </a:r>
            <a:endParaRPr lang="en-US" sz="1800" kern="0" dirty="0">
              <a:solidFill>
                <a:sysClr val="windowText" lastClr="000000"/>
              </a:solidFill>
              <a:latin typeface="Segoe UI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40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Experiencias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endParaRPr lang="en-US" dirty="0"/>
          </a:p>
        </p:txBody>
      </p:sp>
      <p:grpSp>
        <p:nvGrpSpPr>
          <p:cNvPr id="26" name="Group 7"/>
          <p:cNvGrpSpPr/>
          <p:nvPr/>
        </p:nvGrpSpPr>
        <p:grpSpPr>
          <a:xfrm>
            <a:off x="7706164" y="743027"/>
            <a:ext cx="4086936" cy="1200329"/>
            <a:chOff x="6590880" y="1672944"/>
            <a:chExt cx="6139556" cy="1200329"/>
          </a:xfrm>
        </p:grpSpPr>
        <p:sp>
          <p:nvSpPr>
            <p:cNvPr id="50" name="Rectangle 8"/>
            <p:cNvSpPr/>
            <p:nvPr/>
          </p:nvSpPr>
          <p:spPr>
            <a:xfrm>
              <a:off x="6590880" y="1672944"/>
              <a:ext cx="68682" cy="1097280"/>
            </a:xfrm>
            <a:prstGeom prst="rect">
              <a:avLst/>
            </a:prstGeom>
            <a:solidFill>
              <a:srgbClr val="FEAC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51" name="TextBox 9"/>
            <p:cNvSpPr txBox="1"/>
            <p:nvPr/>
          </p:nvSpPr>
          <p:spPr>
            <a:xfrm>
              <a:off x="6659562" y="1672944"/>
              <a:ext cx="6070874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Segoe UI Light"/>
                </a:rPr>
                <a:t>Grupos </a:t>
              </a:r>
              <a:r>
                <a:rPr lang="es-ES" sz="1600" kern="0" dirty="0" smtClean="0">
                  <a:solidFill>
                    <a:sysClr val="windowText" lastClr="000000"/>
                  </a:solidFill>
                  <a:latin typeface="+mj-lt"/>
                  <a:cs typeface="Segoe UI Light"/>
                </a:rPr>
                <a:t>en</a:t>
              </a:r>
              <a:r>
                <a:rPr kumimoji="0" lang="es-E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Segoe UI Light"/>
                </a:rPr>
                <a:t> </a:t>
              </a:r>
              <a:r>
                <a:rPr kumimoji="0" lang="es-E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Segoe UI Light"/>
                </a:rPr>
                <a:t>Outlook 2016</a:t>
              </a:r>
            </a:p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Segoe UI Light"/>
                </a:rPr>
                <a:t>Participar</a:t>
              </a:r>
              <a:r>
                <a:rPr kumimoji="0" lang="es-ES" sz="14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Segoe UI Light"/>
                </a:rPr>
                <a:t> en conversaciones, planificar reuniones, compartir archivos y bitas, iniciar una conversación</a:t>
              </a:r>
              <a:r>
                <a:rPr lang="es-ES" sz="1400" kern="0" dirty="0" smtClean="0">
                  <a:solidFill>
                    <a:sysClr val="windowText" lastClr="000000"/>
                  </a:solidFill>
                  <a:latin typeface="+mj-lt"/>
                  <a:cs typeface="Segoe UI Light"/>
                </a:rPr>
                <a:t> / videoconferencia x Skype para tomar decisiones en tiempo real</a:t>
              </a:r>
              <a:endParaRPr kumimoji="0" lang="es-E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cs typeface="Segoe UI Light"/>
              </a:endParaRPr>
            </a:p>
          </p:txBody>
        </p:sp>
      </p:grpSp>
      <p:grpSp>
        <p:nvGrpSpPr>
          <p:cNvPr id="52" name="Group 13"/>
          <p:cNvGrpSpPr/>
          <p:nvPr/>
        </p:nvGrpSpPr>
        <p:grpSpPr>
          <a:xfrm>
            <a:off x="1179011" y="4863012"/>
            <a:ext cx="4210002" cy="1097280"/>
            <a:chOff x="1138302" y="5573951"/>
            <a:chExt cx="4798278" cy="1097280"/>
          </a:xfrm>
        </p:grpSpPr>
        <p:sp>
          <p:nvSpPr>
            <p:cNvPr id="53" name="Rectangle 14"/>
            <p:cNvSpPr/>
            <p:nvPr/>
          </p:nvSpPr>
          <p:spPr>
            <a:xfrm>
              <a:off x="5884471" y="5573951"/>
              <a:ext cx="52109" cy="1097280"/>
            </a:xfrm>
            <a:prstGeom prst="rect">
              <a:avLst/>
            </a:prstGeom>
            <a:solidFill>
              <a:srgbClr val="FEAC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1138302" y="5632943"/>
              <a:ext cx="4746169" cy="984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Segoe UI Light"/>
                </a:rPr>
                <a:t>Aplicación de </a:t>
              </a:r>
              <a:r>
                <a:rPr kumimoji="0" lang="es-E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Segoe UI Light"/>
                </a:rPr>
                <a:t>Outlook </a:t>
              </a:r>
              <a:r>
                <a:rPr kumimoji="0" lang="es-ES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Segoe UI Light"/>
                </a:rPr>
                <a:t>Groups</a:t>
              </a:r>
              <a:endPara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cs typeface="Segoe UI Light"/>
              </a:endParaRPr>
            </a:p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Segoe UI Light"/>
                </a:rPr>
                <a:t>Disponible en iOS, Android  y WP</a:t>
              </a:r>
            </a:p>
            <a:p>
              <a:pPr marL="0" marR="0" lvl="0" indent="0" algn="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kern="0" dirty="0" smtClean="0">
                  <a:solidFill>
                    <a:sysClr val="windowText" lastClr="000000"/>
                  </a:solidFill>
                  <a:latin typeface="+mj-lt"/>
                  <a:cs typeface="Segoe UI Light"/>
                </a:rPr>
                <a:t>Continuar conversaciones, visualizar archivos, menciones (@), descubrir otros grupos</a:t>
              </a:r>
              <a:endParaRPr kumimoji="0" lang="es-E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cs typeface="Segoe UI Light"/>
              </a:endParaRPr>
            </a:p>
          </p:txBody>
        </p:sp>
      </p:grpSp>
      <p:pic>
        <p:nvPicPr>
          <p:cNvPr id="55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" y="0"/>
            <a:ext cx="7238120" cy="46612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579" y="2668896"/>
            <a:ext cx="2022452" cy="35954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555" y="2668896"/>
            <a:ext cx="2157283" cy="3595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03" y="2668896"/>
            <a:ext cx="2022452" cy="35954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9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Title 16"/>
          <p:cNvSpPr txBox="1">
            <a:spLocks/>
          </p:cNvSpPr>
          <p:nvPr/>
        </p:nvSpPr>
        <p:spPr>
          <a:xfrm>
            <a:off x="1562987" y="3055345"/>
            <a:ext cx="10629014" cy="1314636"/>
          </a:xfrm>
          <a:prstGeom prst="rect">
            <a:avLst/>
          </a:prstGeom>
          <a:noFill/>
          <a:ln>
            <a:noFill/>
          </a:ln>
        </p:spPr>
        <p:txBody>
          <a:bodyPr vert="horz" wrap="square" lIns="195123" tIns="146342" rIns="195891" bIns="48781" rtlCol="0" anchor="ctr" anchorCtr="0">
            <a:normAutofit/>
          </a:bodyPr>
          <a:lstStyle>
            <a:lvl1pPr algn="l" defTabSz="9753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019" b="0" kern="1200" cap="none" spc="-107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756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120" b="0" i="0" u="none" strike="noStrike" kern="1200" cap="none" spc="-107" normalizeH="0" baseline="0" noProof="0" dirty="0" smtClean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Grupos de Office 365</a:t>
            </a:r>
            <a:endParaRPr kumimoji="0" lang="es-ES" sz="3982" b="0" i="0" u="none" strike="noStrike" kern="1200" cap="none" spc="-107" normalizeH="0" baseline="0" noProof="0" dirty="0">
              <a:ln w="3175"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0" y="0"/>
            <a:ext cx="12192000" cy="3039490"/>
          </a:xfrm>
          <a:prstGeom prst="rect">
            <a:avLst/>
          </a:prstGeom>
          <a:solidFill>
            <a:srgbClr val="0071C0"/>
          </a:solidFill>
          <a:ln w="10795" cap="flat" cmpd="sng" algn="ctr">
            <a:solidFill>
              <a:srgbClr val="00188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5120" b="0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279" y="380980"/>
            <a:ext cx="2322080" cy="2266527"/>
          </a:xfrm>
          <a:prstGeom prst="rect">
            <a:avLst/>
          </a:prstGeom>
        </p:spPr>
      </p:pic>
      <p:pic>
        <p:nvPicPr>
          <p:cNvPr id="11" name="Picture 117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8" y="3174427"/>
            <a:ext cx="1293764" cy="10615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3110" r="37212" b="1863"/>
          <a:stretch/>
        </p:blipFill>
        <p:spPr>
          <a:xfrm>
            <a:off x="8506715" y="3340476"/>
            <a:ext cx="2540513" cy="25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593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PSMX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SMX2016.pptx" id="{0838FE6B-4810-457B-B518-936022A05C6A}" vid="{4E012971-B50B-4D5C-BE2B-98AE4B830BB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SPSMX2016</Template>
  <TotalTime>1011</TotalTime>
  <Words>1371</Words>
  <Application>Microsoft Office PowerPoint</Application>
  <PresentationFormat>Panorámica</PresentationFormat>
  <Paragraphs>298</Paragraphs>
  <Slides>33</Slides>
  <Notes>6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Arial</vt:lpstr>
      <vt:lpstr>Calibri</vt:lpstr>
      <vt:lpstr>Consolas</vt:lpstr>
      <vt:lpstr>Helvetica Light</vt:lpstr>
      <vt:lpstr>Segoe UI</vt:lpstr>
      <vt:lpstr>Segoe UI (Cuerpo)</vt:lpstr>
      <vt:lpstr>Segoe UI Light</vt:lpstr>
      <vt:lpstr>Wingdings</vt:lpstr>
      <vt:lpstr>Tema de Office</vt:lpstr>
      <vt:lpstr>Presentación de PowerPoint</vt:lpstr>
      <vt:lpstr>Grupos de Office 365: El futuro de la colaboración empresarial </vt:lpstr>
      <vt:lpstr>Sobre mi…</vt:lpstr>
      <vt:lpstr>Introducción a los Grupos de Office 365</vt:lpstr>
      <vt:lpstr>Intelligent Fabric</vt:lpstr>
      <vt:lpstr>Beneficios que aportan los Grupos</vt:lpstr>
      <vt:lpstr>Experiencias de usuario</vt:lpstr>
      <vt:lpstr>Experiencias de usuario</vt:lpstr>
      <vt:lpstr>Presentación de PowerPoint</vt:lpstr>
      <vt:lpstr>Arquitectura</vt:lpstr>
      <vt:lpstr>Arquitectura</vt:lpstr>
      <vt:lpstr>Arquitectura</vt:lpstr>
      <vt:lpstr>Principales características de los Grupos</vt:lpstr>
      <vt:lpstr>Integración con SharePoint Online</vt:lpstr>
      <vt:lpstr>Integración con SharePoint Online</vt:lpstr>
      <vt:lpstr>Integración con Power BI</vt:lpstr>
      <vt:lpstr>Integración con Planner</vt:lpstr>
      <vt:lpstr>Integración con Dynamics CRM Online</vt:lpstr>
      <vt:lpstr>Presentación de PowerPoint</vt:lpstr>
      <vt:lpstr>Administración de Grupos</vt:lpstr>
      <vt:lpstr>Administración de Grupos</vt:lpstr>
      <vt:lpstr>Administración de Grupos</vt:lpstr>
      <vt:lpstr>Políticas para Grupos</vt:lpstr>
      <vt:lpstr>Políticas para Grupos</vt:lpstr>
      <vt:lpstr>Presentación de PowerPoint</vt:lpstr>
      <vt:lpstr>API REST para Grupos </vt:lpstr>
      <vt:lpstr>API REST para Grupos </vt:lpstr>
      <vt:lpstr>Escenarios híbridos con Grupos</vt:lpstr>
      <vt:lpstr>Roadmap de Grupos de Office 365</vt:lpstr>
      <vt:lpstr>Roadmap de Grupos de Office 365</vt:lpstr>
      <vt:lpstr>Dudas, cuestiones…nos vemos en la Office 365 Network</vt:lpstr>
      <vt:lpstr>Agradecimientos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Carlos González Martín</dc:creator>
  <cp:lastModifiedBy>Juan Carlos González Martín</cp:lastModifiedBy>
  <cp:revision>31</cp:revision>
  <dcterms:created xsi:type="dcterms:W3CDTF">2016-02-03T22:17:25Z</dcterms:created>
  <dcterms:modified xsi:type="dcterms:W3CDTF">2016-02-06T14:30:00Z</dcterms:modified>
</cp:coreProperties>
</file>